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08"/>
  </p:notesMasterIdLst>
  <p:sldIdLst>
    <p:sldId id="272" r:id="rId5"/>
    <p:sldId id="256" r:id="rId6"/>
    <p:sldId id="395" r:id="rId7"/>
    <p:sldId id="396" r:id="rId8"/>
    <p:sldId id="394" r:id="rId9"/>
    <p:sldId id="373" r:id="rId10"/>
    <p:sldId id="279" r:id="rId11"/>
    <p:sldId id="375" r:id="rId12"/>
    <p:sldId id="374" r:id="rId13"/>
    <p:sldId id="287" r:id="rId14"/>
    <p:sldId id="286" r:id="rId15"/>
    <p:sldId id="377" r:id="rId16"/>
    <p:sldId id="378" r:id="rId17"/>
    <p:sldId id="290" r:id="rId18"/>
    <p:sldId id="283" r:id="rId19"/>
    <p:sldId id="389" r:id="rId20"/>
    <p:sldId id="398" r:id="rId21"/>
    <p:sldId id="281" r:id="rId22"/>
    <p:sldId id="292" r:id="rId23"/>
    <p:sldId id="293" r:id="rId24"/>
    <p:sldId id="390" r:id="rId25"/>
    <p:sldId id="294" r:id="rId26"/>
    <p:sldId id="296" r:id="rId27"/>
    <p:sldId id="298" r:id="rId28"/>
    <p:sldId id="297" r:id="rId29"/>
    <p:sldId id="397" r:id="rId30"/>
    <p:sldId id="380" r:id="rId31"/>
    <p:sldId id="300" r:id="rId32"/>
    <p:sldId id="302" r:id="rId33"/>
    <p:sldId id="399" r:id="rId34"/>
    <p:sldId id="306" r:id="rId35"/>
    <p:sldId id="307" r:id="rId36"/>
    <p:sldId id="308" r:id="rId37"/>
    <p:sldId id="385" r:id="rId38"/>
    <p:sldId id="387" r:id="rId39"/>
    <p:sldId id="310" r:id="rId40"/>
    <p:sldId id="312" r:id="rId41"/>
    <p:sldId id="382" r:id="rId42"/>
    <p:sldId id="311" r:id="rId43"/>
    <p:sldId id="313" r:id="rId44"/>
    <p:sldId id="314" r:id="rId45"/>
    <p:sldId id="315" r:id="rId46"/>
    <p:sldId id="316" r:id="rId47"/>
    <p:sldId id="318" r:id="rId48"/>
    <p:sldId id="388" r:id="rId49"/>
    <p:sldId id="317" r:id="rId50"/>
    <p:sldId id="319" r:id="rId51"/>
    <p:sldId id="320" r:id="rId52"/>
    <p:sldId id="321" r:id="rId53"/>
    <p:sldId id="322" r:id="rId54"/>
    <p:sldId id="323" r:id="rId55"/>
    <p:sldId id="386" r:id="rId56"/>
    <p:sldId id="383" r:id="rId57"/>
    <p:sldId id="324" r:id="rId58"/>
    <p:sldId id="325" r:id="rId59"/>
    <p:sldId id="326" r:id="rId60"/>
    <p:sldId id="327" r:id="rId61"/>
    <p:sldId id="384" r:id="rId62"/>
    <p:sldId id="328" r:id="rId63"/>
    <p:sldId id="329" r:id="rId64"/>
    <p:sldId id="331" r:id="rId65"/>
    <p:sldId id="332" r:id="rId66"/>
    <p:sldId id="330" r:id="rId67"/>
    <p:sldId id="336" r:id="rId68"/>
    <p:sldId id="333" r:id="rId69"/>
    <p:sldId id="334" r:id="rId70"/>
    <p:sldId id="335" r:id="rId71"/>
    <p:sldId id="337" r:id="rId72"/>
    <p:sldId id="338" r:id="rId73"/>
    <p:sldId id="339" r:id="rId74"/>
    <p:sldId id="340" r:id="rId75"/>
    <p:sldId id="341" r:id="rId76"/>
    <p:sldId id="342" r:id="rId77"/>
    <p:sldId id="343" r:id="rId78"/>
    <p:sldId id="344" r:id="rId79"/>
    <p:sldId id="345" r:id="rId80"/>
    <p:sldId id="346" r:id="rId81"/>
    <p:sldId id="347" r:id="rId82"/>
    <p:sldId id="348" r:id="rId83"/>
    <p:sldId id="349" r:id="rId84"/>
    <p:sldId id="379" r:id="rId85"/>
    <p:sldId id="351" r:id="rId86"/>
    <p:sldId id="352" r:id="rId87"/>
    <p:sldId id="353" r:id="rId88"/>
    <p:sldId id="354" r:id="rId89"/>
    <p:sldId id="355" r:id="rId90"/>
    <p:sldId id="356" r:id="rId91"/>
    <p:sldId id="357" r:id="rId92"/>
    <p:sldId id="358" r:id="rId93"/>
    <p:sldId id="359" r:id="rId94"/>
    <p:sldId id="364" r:id="rId95"/>
    <p:sldId id="365" r:id="rId96"/>
    <p:sldId id="366" r:id="rId97"/>
    <p:sldId id="367" r:id="rId98"/>
    <p:sldId id="369" r:id="rId99"/>
    <p:sldId id="372" r:id="rId100"/>
    <p:sldId id="392" r:id="rId101"/>
    <p:sldId id="393" r:id="rId102"/>
    <p:sldId id="391" r:id="rId103"/>
    <p:sldId id="370" r:id="rId104"/>
    <p:sldId id="368" r:id="rId105"/>
    <p:sldId id="371" r:id="rId106"/>
    <p:sldId id="274" r:id="rId10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C00000"/>
    <a:srgbClr val="FBAB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418" autoAdjust="0"/>
    <p:restoredTop sz="73615"/>
  </p:normalViewPr>
  <p:slideViewPr>
    <p:cSldViewPr snapToGrid="0">
      <p:cViewPr varScale="1">
        <p:scale>
          <a:sx n="90" d="100"/>
          <a:sy n="90" d="100"/>
        </p:scale>
        <p:origin x="199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2988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12" Type="http://schemas.openxmlformats.org/officeDocument/2006/relationships/tableStyles" Target="tableStyles.xml"/><Relationship Id="rId16" Type="http://schemas.openxmlformats.org/officeDocument/2006/relationships/slide" Target="slides/slide12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08" Type="http://schemas.openxmlformats.org/officeDocument/2006/relationships/notesMaster" Target="notesMasters/notesMaster1.xml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presProps" Target="presProps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viewProps" Target="viewProps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BA16C2-1CA2-4095-8729-8FA338733D6E}" type="datetimeFigureOut">
              <a:rPr lang="en-US" smtClean="0"/>
              <a:t>5/15/22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1F848A-27F7-42A0-8647-06256E33EA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16403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news.ycombinator.com/item?id=18128477" TargetMode="External"/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L" dirty="0"/>
              <a:t>Resources: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https://</a:t>
            </a:r>
            <a:r>
              <a:rPr lang="en-GB" dirty="0" err="1"/>
              <a:t>learngitbranching.js.org</a:t>
            </a:r>
            <a:endParaRPr lang="en-PL" dirty="0"/>
          </a:p>
          <a:p>
            <a:r>
              <a:rPr lang="en-GB" dirty="0"/>
              <a:t>https://</a:t>
            </a:r>
            <a:r>
              <a:rPr lang="en-GB" dirty="0" err="1"/>
              <a:t>kursgita.pl</a:t>
            </a:r>
            <a:endParaRPr lang="en-GB" dirty="0"/>
          </a:p>
          <a:p>
            <a:r>
              <a:rPr lang="en-GB" dirty="0"/>
              <a:t>https://</a:t>
            </a:r>
            <a:r>
              <a:rPr lang="en-GB" dirty="0" err="1"/>
              <a:t>www.atlassian.com</a:t>
            </a:r>
            <a:r>
              <a:rPr lang="en-GB" dirty="0"/>
              <a:t>/git</a:t>
            </a:r>
          </a:p>
          <a:p>
            <a:r>
              <a:rPr lang="en-GB" dirty="0"/>
              <a:t>https://</a:t>
            </a:r>
            <a:r>
              <a:rPr lang="en-GB" dirty="0" err="1"/>
              <a:t>docs.github.com</a:t>
            </a:r>
            <a:r>
              <a:rPr lang="en-GB" dirty="0"/>
              <a:t>/</a:t>
            </a:r>
            <a:r>
              <a:rPr lang="en-GB" dirty="0" err="1"/>
              <a:t>en</a:t>
            </a:r>
            <a:r>
              <a:rPr lang="en-GB" dirty="0"/>
              <a:t>/get-started/</a:t>
            </a:r>
            <a:r>
              <a:rPr lang="en-GB" dirty="0" err="1"/>
              <a:t>quickstart</a:t>
            </a:r>
            <a:r>
              <a:rPr lang="en-GB" dirty="0"/>
              <a:t>/set-up-git</a:t>
            </a:r>
          </a:p>
          <a:p>
            <a:r>
              <a:rPr lang="en-GB" dirty="0"/>
              <a:t>https://</a:t>
            </a:r>
            <a:r>
              <a:rPr lang="en-GB" dirty="0" err="1"/>
              <a:t>www.reddit.com</a:t>
            </a:r>
            <a:r>
              <a:rPr lang="en-GB" dirty="0"/>
              <a:t>/r/</a:t>
            </a:r>
            <a:r>
              <a:rPr lang="en-GB" dirty="0" err="1"/>
              <a:t>learnprogramming</a:t>
            </a:r>
            <a:r>
              <a:rPr lang="en-GB" dirty="0"/>
              <a:t>/comments/66u0v7/</a:t>
            </a:r>
            <a:r>
              <a:rPr lang="en-GB" dirty="0" err="1"/>
              <a:t>what_is_the_best_tutorial_to_learn_both_gitgithub</a:t>
            </a:r>
            <a:r>
              <a:rPr lang="en-GB" dirty="0"/>
              <a:t>/</a:t>
            </a:r>
          </a:p>
          <a:p>
            <a:r>
              <a:rPr lang="en-GB" dirty="0"/>
              <a:t>https://</a:t>
            </a:r>
            <a:r>
              <a:rPr lang="en-GB" dirty="0" err="1"/>
              <a:t>news.ycombinator.com</a:t>
            </a:r>
            <a:r>
              <a:rPr lang="en-GB" dirty="0"/>
              <a:t>/</a:t>
            </a:r>
            <a:r>
              <a:rPr lang="en-GB" dirty="0" err="1"/>
              <a:t>item?id</a:t>
            </a:r>
            <a:r>
              <a:rPr lang="en-GB" dirty="0"/>
              <a:t>=24586436</a:t>
            </a:r>
            <a:endParaRPr lang="en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1F848A-27F7-42A0-8647-06256E33EAC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6815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L" dirty="0"/>
              <a:t>Resources: </a:t>
            </a:r>
          </a:p>
          <a:p>
            <a:r>
              <a:rPr lang="en-GB" dirty="0"/>
              <a:t>https://</a:t>
            </a:r>
            <a:r>
              <a:rPr lang="en-GB" dirty="0" err="1"/>
              <a:t>www.codewars.com</a:t>
            </a:r>
            <a:r>
              <a:rPr lang="en-GB" dirty="0"/>
              <a:t> (online practice with multiple </a:t>
            </a:r>
            <a:r>
              <a:rPr lang="en-GB" dirty="0" err="1"/>
              <a:t>challanges</a:t>
            </a:r>
            <a:r>
              <a:rPr lang="en-GB" dirty="0"/>
              <a:t>)</a:t>
            </a:r>
            <a:endParaRPr lang="en-PL" dirty="0"/>
          </a:p>
          <a:p>
            <a:r>
              <a:rPr lang="en-GB" dirty="0"/>
              <a:t>https://</a:t>
            </a:r>
            <a:r>
              <a:rPr lang="en-GB" dirty="0" err="1"/>
              <a:t>www.reddit.com</a:t>
            </a:r>
            <a:r>
              <a:rPr lang="en-GB" dirty="0"/>
              <a:t>/r/</a:t>
            </a:r>
            <a:r>
              <a:rPr lang="en-GB" dirty="0" err="1"/>
              <a:t>learnpython</a:t>
            </a:r>
            <a:r>
              <a:rPr lang="en-GB" dirty="0"/>
              <a:t>/wiki/index</a:t>
            </a:r>
            <a:endParaRPr lang="en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1F848A-27F7-42A0-8647-06256E33EAC7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682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>
                <a:hlinkClick r:id="rId3"/>
              </a:rPr>
              <a:t>https://news.ycombinator.com/item?id=18128477</a:t>
            </a:r>
            <a:r>
              <a:rPr lang="en-GB" dirty="0"/>
              <a:t> </a:t>
            </a:r>
            <a:endParaRPr lang="en-PL" dirty="0"/>
          </a:p>
          <a:p>
            <a:endParaRPr lang="en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1F848A-27F7-42A0-8647-06256E33EAC7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0033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Resources:</a:t>
            </a:r>
          </a:p>
          <a:p>
            <a:r>
              <a:rPr lang="en-GB" dirty="0"/>
              <a:t>https://</a:t>
            </a:r>
            <a:r>
              <a:rPr lang="en-GB" dirty="0" err="1"/>
              <a:t>www.atlassian.com</a:t>
            </a:r>
            <a:r>
              <a:rPr lang="en-GB" dirty="0"/>
              <a:t>/continuous-delivery/continuous-integration/trunk-based-development</a:t>
            </a:r>
            <a:endParaRPr lang="en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1F848A-27F7-42A0-8647-06256E33EAC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8796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L" dirty="0"/>
              <a:t>Resources: </a:t>
            </a:r>
            <a:r>
              <a:rPr lang="en-GB" dirty="0"/>
              <a:t>https://</a:t>
            </a:r>
            <a:r>
              <a:rPr lang="en-GB" dirty="0" err="1"/>
              <a:t>docs.github.com</a:t>
            </a:r>
            <a:r>
              <a:rPr lang="en-GB" dirty="0"/>
              <a:t>/</a:t>
            </a:r>
            <a:r>
              <a:rPr lang="en-GB" dirty="0" err="1"/>
              <a:t>en</a:t>
            </a:r>
            <a:r>
              <a:rPr lang="en-GB" dirty="0"/>
              <a:t>/communities/using-templates-to-encourage-useful-issues-and-pull-requests/creating-a-pull-request-template-for-your-repository</a:t>
            </a:r>
            <a:endParaRPr lang="en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1F848A-27F7-42A0-8647-06256E33EAC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2625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L" dirty="0"/>
              <a:t>Resources: </a:t>
            </a:r>
            <a:r>
              <a:rPr lang="en-GB" dirty="0"/>
              <a:t>https://</a:t>
            </a:r>
            <a:r>
              <a:rPr lang="en-GB" dirty="0" err="1"/>
              <a:t>sqlsunday.com</a:t>
            </a:r>
            <a:r>
              <a:rPr lang="en-GB" dirty="0"/>
              <a:t>/2020/12/01/run-your-</a:t>
            </a:r>
            <a:r>
              <a:rPr lang="en-GB" dirty="0" err="1"/>
              <a:t>cte</a:t>
            </a:r>
            <a:r>
              <a:rPr lang="en-GB" dirty="0"/>
              <a:t>-just-once-and-reuse-output/</a:t>
            </a:r>
            <a:endParaRPr lang="en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1F848A-27F7-42A0-8647-06256E33EAC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7376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Resources</a:t>
            </a:r>
          </a:p>
          <a:p>
            <a:r>
              <a:rPr lang="en-GB" dirty="0"/>
              <a:t>https://</a:t>
            </a:r>
            <a:r>
              <a:rPr lang="en-GB" dirty="0" err="1"/>
              <a:t>www.morling.dev</a:t>
            </a:r>
            <a:r>
              <a:rPr lang="en-GB" dirty="0"/>
              <a:t>/blog/the-code-review-pyramid/</a:t>
            </a:r>
            <a:endParaRPr lang="en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1F848A-27F7-42A0-8647-06256E33EAC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0308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L" dirty="0"/>
              <a:t>Resources:</a:t>
            </a:r>
          </a:p>
          <a:p>
            <a:r>
              <a:rPr lang="en-GB" dirty="0"/>
              <a:t>https://</a:t>
            </a:r>
            <a:r>
              <a:rPr lang="en-GB" dirty="0" err="1"/>
              <a:t>www.evoketechnologies.com</a:t>
            </a:r>
            <a:r>
              <a:rPr lang="en-GB" dirty="0"/>
              <a:t>/blog/code-review-checklist-perform-effective-code-reviews/</a:t>
            </a:r>
            <a:endParaRPr lang="en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1F848A-27F7-42A0-8647-06256E33EAC7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6623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L" dirty="0"/>
              <a:t>Discussion: </a:t>
            </a:r>
            <a:r>
              <a:rPr lang="en-GB" dirty="0"/>
              <a:t>https://</a:t>
            </a:r>
            <a:r>
              <a:rPr lang="en-GB" dirty="0" err="1"/>
              <a:t>www.reddit.com</a:t>
            </a:r>
            <a:r>
              <a:rPr lang="en-GB" dirty="0"/>
              <a:t>/r/</a:t>
            </a:r>
            <a:r>
              <a:rPr lang="en-GB" dirty="0" err="1"/>
              <a:t>learnprogramming</a:t>
            </a:r>
            <a:r>
              <a:rPr lang="en-GB" dirty="0"/>
              <a:t>/comments/ll9zap/</a:t>
            </a:r>
            <a:r>
              <a:rPr lang="en-GB" dirty="0" err="1"/>
              <a:t>read_the_documentation_not_stack_overflow</a:t>
            </a:r>
            <a:r>
              <a:rPr lang="en-GB" dirty="0"/>
              <a:t>/</a:t>
            </a:r>
            <a:endParaRPr lang="en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1F848A-27F7-42A0-8647-06256E33EAC7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27242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L" dirty="0"/>
              <a:t>Resources</a:t>
            </a:r>
          </a:p>
          <a:p>
            <a:r>
              <a:rPr lang="en-GB" dirty="0"/>
              <a:t>https://</a:t>
            </a:r>
            <a:r>
              <a:rPr lang="en-GB" dirty="0" err="1"/>
              <a:t>support.google.com</a:t>
            </a:r>
            <a:r>
              <a:rPr lang="en-GB" dirty="0"/>
              <a:t>/</a:t>
            </a:r>
            <a:r>
              <a:rPr lang="en-GB" dirty="0" err="1"/>
              <a:t>websearch</a:t>
            </a:r>
            <a:r>
              <a:rPr lang="en-GB" dirty="0"/>
              <a:t>/answer/2466433?visit_id=637882396817273763-3871659274&amp;p=</a:t>
            </a:r>
            <a:r>
              <a:rPr lang="en-GB" dirty="0" err="1"/>
              <a:t>adv_operators&amp;hl</a:t>
            </a:r>
            <a:r>
              <a:rPr lang="en-GB" dirty="0"/>
              <a:t>=</a:t>
            </a:r>
            <a:r>
              <a:rPr lang="en-GB" dirty="0" err="1"/>
              <a:t>en&amp;rd</a:t>
            </a:r>
            <a:r>
              <a:rPr lang="en-GB" dirty="0"/>
              <a:t>=1</a:t>
            </a:r>
            <a:endParaRPr lang="en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1F848A-27F7-42A0-8647-06256E33EAC7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3047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err="1"/>
              <a:t>Resources</a:t>
            </a:r>
            <a:r>
              <a:rPr lang="pl-PL" dirty="0"/>
              <a:t>: </a:t>
            </a:r>
            <a:r>
              <a:rPr lang="pl-PL" dirty="0" err="1"/>
              <a:t>https</a:t>
            </a:r>
            <a:r>
              <a:rPr lang="pl-PL" dirty="0"/>
              <a:t>://</a:t>
            </a:r>
            <a:r>
              <a:rPr lang="pl-PL" dirty="0" err="1"/>
              <a:t>www.reddit.com</a:t>
            </a:r>
            <a:r>
              <a:rPr lang="pl-PL" dirty="0"/>
              <a:t>/r/</a:t>
            </a:r>
            <a:r>
              <a:rPr lang="pl-PL" dirty="0" err="1"/>
              <a:t>excel</a:t>
            </a:r>
            <a:r>
              <a:rPr lang="pl-PL" dirty="0"/>
              <a:t>/</a:t>
            </a:r>
            <a:r>
              <a:rPr lang="pl-PL" dirty="0" err="1"/>
              <a:t>wiki</a:t>
            </a:r>
            <a:r>
              <a:rPr lang="pl-PL" dirty="0"/>
              <a:t>/</a:t>
            </a:r>
            <a:r>
              <a:rPr lang="pl-PL" dirty="0" err="1"/>
              <a:t>learningmegathread</a:t>
            </a:r>
            <a:r>
              <a:rPr lang="pl-PL" dirty="0"/>
              <a:t> -&gt; </a:t>
            </a:r>
            <a:r>
              <a:rPr lang="pl-PL" dirty="0" err="1"/>
              <a:t>everything</a:t>
            </a:r>
            <a:r>
              <a:rPr lang="pl-PL" dirty="0"/>
              <a:t> </a:t>
            </a:r>
            <a:r>
              <a:rPr lang="pl-PL" dirty="0" err="1"/>
              <a:t>is</a:t>
            </a:r>
            <a:r>
              <a:rPr lang="pl-PL" dirty="0"/>
              <a:t> in </a:t>
            </a:r>
            <a:r>
              <a:rPr lang="pl-PL" dirty="0" err="1"/>
              <a:t>there</a:t>
            </a:r>
            <a:endParaRPr lang="pl-PL" dirty="0"/>
          </a:p>
          <a:p>
            <a:endParaRPr lang="en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1F848A-27F7-42A0-8647-06256E33EAC7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314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8807C-2CE6-4719-B079-7E64541B94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3CF1BA4-847D-4860-81B1-F379C63FEC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7EC7CF-823A-489B-B7EE-04930CE35B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D2379-39E1-4981-BB93-7A82CE98D661}" type="datetime1">
              <a:rPr lang="en-US" smtClean="0"/>
              <a:t>5/15/22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82B1D3-54B3-4E2A-8571-A16BBF0D28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SQLDay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B054C3-BB65-4D3E-84D8-EE7BB4642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C29660-DC50-4E70-8863-14F6CC4B59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8590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109441-7F6A-4779-9EE9-C470E29DB9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CF5E580-E2FD-486A-AD9D-353580347A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000060-5B03-40F4-B55A-7F7B960776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E155A6-EA81-4D3B-919C-AD3D73AA914E}" type="datetime1">
              <a:rPr lang="en-US" smtClean="0"/>
              <a:t>5/15/22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3B5983-7870-41C9-A631-A5604F23B9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SQLDay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2BC7DB-1083-47EB-923B-1185519A2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C29660-DC50-4E70-8863-14F6CC4B59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3390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CC84A42-596B-4B4E-89AC-D9B27F60E81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B9C482A-2F85-4F17-901E-D4524A9B86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14496D-71B5-4FF2-90CA-5BB2B8DA6E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3B534-B10A-4FFF-B7A6-2BE6BF7A7346}" type="datetime1">
              <a:rPr lang="en-US" smtClean="0"/>
              <a:t>5/15/22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067DBB-0984-4E65-81EE-F470562DB6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SQLDay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17095D-93D5-41C5-AC9E-313A99D925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C29660-DC50-4E70-8863-14F6CC4B59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1773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50ABE-D816-4C59-8290-562C4E1A09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491F42-2245-4451-8E84-A99F14017C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582A32-FEB5-4DAE-937E-43D6B5FA22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SQLDay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0BF61D-964F-4271-AAA2-83302A728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C29660-DC50-4E70-8863-14F6CC4B59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8435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85DC5-B2A4-49F2-A39C-1DD8C4608F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354427-03A7-4652-AC5F-D8437A39ED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5007EF-9033-487D-83C1-220B76D92E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11404-B01E-47A9-BF33-96FC106B7A7E}" type="datetime1">
              <a:rPr lang="en-US" smtClean="0"/>
              <a:t>5/15/22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7C2672-068D-4306-BDCB-F791B569D7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SQLDay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5C1956-4BEC-4E51-8783-D7D1F255C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C29660-DC50-4E70-8863-14F6CC4B59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1895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DD3EAC-2AA7-4245-89AB-1C829FA7D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FE7F84-1130-4E2F-B5D2-068FD01F3E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A30E3C-0FF3-4320-A772-F1784918F0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5143C5-1CCF-48EA-AEB5-2D21A6A564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SQLDay 2020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D06CA0-A693-4AAB-BE5A-28357F1F8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C29660-DC50-4E70-8863-14F6CC4B59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943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17E288-1524-446F-AC7E-6B3148301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64776C-DE9B-46A9-9577-DA9862BF00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3F8D90-1A24-4A73-8BE6-B3B6671F5D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A5A94D9-60A6-4E08-8A27-47D797CB016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640159D-2B5F-40AF-ACF9-037ED70614D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E048876-8A44-4B85-975C-96DCC683AF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09370-8682-45AF-BA23-C704BA290E1D}" type="datetime1">
              <a:rPr lang="en-US" smtClean="0"/>
              <a:t>5/15/22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6BCD7F5-730A-4C63-9AC4-288F0B1A0F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SQLDay 2020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3F4B990-FE03-4B53-B49E-149F24D294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C29660-DC50-4E70-8863-14F6CC4B59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3872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8ED59-0D08-4ED3-9E57-9F19B96BF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4A26A92-1033-4A81-8DE4-BE5F6F27A3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EEFA3-436A-4BB4-9D67-E434B145A9AD}" type="datetime1">
              <a:rPr lang="en-US" smtClean="0"/>
              <a:t>5/15/22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854CE1-A7FF-4DEC-9297-F6E1C863F8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SQLDay 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487802-293F-493D-8C2D-4D47BB3A7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C29660-DC50-4E70-8863-14F6CC4B59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94767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A2517F9-E9D7-4855-9387-74EA710CF5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B760A-8723-4265-9CFE-067BA0B5628F}" type="datetime1">
              <a:rPr lang="en-US" smtClean="0"/>
              <a:t>5/15/22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593053C-6207-47D4-AEA6-92EAD4EC50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SQLDay 2020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FB10F9-CFC3-4792-959D-68039CB809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C29660-DC50-4E70-8863-14F6CC4B59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0761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6B189-6EB2-4CA2-9F8D-3A030C3252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70ACE4-5040-4192-A593-06B8D873F5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024CB1-82DB-4E93-BF0F-3021B4524D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D996C4-64B1-45D5-96E9-590268B077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E3EAB-DD4C-4B91-81B1-660AF17C458E}" type="datetime1">
              <a:rPr lang="en-US" smtClean="0"/>
              <a:t>5/15/22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C47283-7C2A-407D-8E68-0E9BB75D6D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SQLDay 2020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BCCD32-2EB8-43D5-92A3-32E4E489C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C29660-DC50-4E70-8863-14F6CC4B59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1879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56CFB-9B3E-40AB-A7AB-C9E003B6E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637F0DF-BD27-42ED-AA2C-9F2AB866DD4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2123D1-549B-4F1A-A01B-964340FFD6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8BF40F-8588-4818-B02F-4EA7E8DC5E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B7E36-A439-402F-9FC0-894F20BC5C27}" type="datetime1">
              <a:rPr lang="en-US" smtClean="0"/>
              <a:t>5/15/22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6548E7-B6CE-4F83-B92C-F35279D627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SQLDay 2020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5EBD11-98A7-4697-8D9E-8EEE6F6CD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C29660-DC50-4E70-8863-14F6CC4B59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258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C74E364-0D8A-4B65-A12F-D9A0AE6B8C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6E1C8D-B31D-41F4-B545-6C2A8757AA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204F17-3B30-4CF6-AAAD-622A3276EF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27E2AC-683C-4D92-A3F2-E71CD1A59666}" type="datetime1">
              <a:rPr lang="en-US" smtClean="0"/>
              <a:t>5/15/22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3E65AA-D6A4-42C9-BFCE-28B6496EF0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SQLDay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57F153-533B-4416-AB20-FD3D24A4E8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C29660-DC50-4E70-8863-14F6CC4B59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4484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news.ycombinator.com/item?id=18128477" TargetMode="Externa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news.ycombinator.com/item?id=18128477" TargetMode="Externa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Obraz 8"/>
          <p:cNvPicPr>
            <a:picLocks noChangeAspect="1"/>
          </p:cNvPicPr>
          <p:nvPr/>
        </p:nvPicPr>
        <p:blipFill rotWithShape="1">
          <a:blip r:embed="rId2"/>
          <a:srcRect t="29292" b="21714"/>
          <a:stretch/>
        </p:blipFill>
        <p:spPr>
          <a:xfrm>
            <a:off x="295914" y="180974"/>
            <a:ext cx="11676309" cy="923925"/>
          </a:xfrm>
          <a:prstGeom prst="rect">
            <a:avLst/>
          </a:prstGeom>
        </p:spPr>
      </p:pic>
      <p:pic>
        <p:nvPicPr>
          <p:cNvPr id="8" name="Obraz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580" y="1228725"/>
            <a:ext cx="10969326" cy="5629275"/>
          </a:xfrm>
          <a:prstGeom prst="rect">
            <a:avLst/>
          </a:prstGeom>
        </p:spPr>
      </p:pic>
      <p:grpSp>
        <p:nvGrpSpPr>
          <p:cNvPr id="2" name="Grupa 1"/>
          <p:cNvGrpSpPr/>
          <p:nvPr/>
        </p:nvGrpSpPr>
        <p:grpSpPr>
          <a:xfrm>
            <a:off x="295914" y="172953"/>
            <a:ext cx="11676309" cy="6677026"/>
            <a:chOff x="295914" y="172953"/>
            <a:chExt cx="11676309" cy="6677026"/>
          </a:xfrm>
        </p:grpSpPr>
        <p:pic>
          <p:nvPicPr>
            <p:cNvPr id="4" name="Obraz 3"/>
            <p:cNvPicPr>
              <a:picLocks noChangeAspect="1"/>
            </p:cNvPicPr>
            <p:nvPr/>
          </p:nvPicPr>
          <p:blipFill rotWithShape="1">
            <a:blip r:embed="rId2"/>
            <a:srcRect t="29292" b="21714"/>
            <a:stretch/>
          </p:blipFill>
          <p:spPr>
            <a:xfrm>
              <a:off x="295914" y="172953"/>
              <a:ext cx="11676309" cy="923925"/>
            </a:xfrm>
            <a:prstGeom prst="rect">
              <a:avLst/>
            </a:prstGeom>
          </p:spPr>
        </p:pic>
        <p:pic>
          <p:nvPicPr>
            <p:cNvPr id="5" name="Obraz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5580" y="1220704"/>
              <a:ext cx="10969326" cy="56292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995092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AF66A-54F2-4D01-AF00-55361F8BE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l-PL" sz="2400" spc="300" dirty="0" err="1"/>
              <a:t>about</a:t>
            </a:r>
            <a:r>
              <a:rPr lang="pl-PL" sz="2400" spc="300" dirty="0"/>
              <a:t> me</a:t>
            </a:r>
            <a:endParaRPr lang="en-US" sz="2400" spc="3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423F17-3B13-442D-BD64-8C6373D5DF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79"/>
            <a:ext cx="10515600" cy="4165283"/>
          </a:xfrm>
        </p:spPr>
        <p:txBody>
          <a:bodyPr anchor="ctr">
            <a:norm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6000" b="1" dirty="0">
                <a:latin typeface="+mj-lt"/>
              </a:rPr>
              <a:t>@</a:t>
            </a:r>
            <a:r>
              <a:rPr lang="en-US" sz="6000" b="1" dirty="0" err="1">
                <a:latin typeface="+mj-lt"/>
              </a:rPr>
              <a:t>sdrzymala</a:t>
            </a:r>
            <a:endParaRPr lang="en-US" sz="6000" b="1" dirty="0">
              <a:latin typeface="+mj-lt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702435-A989-4B2D-BD9A-94EFE69D67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SQLDay</a:t>
            </a:r>
            <a:r>
              <a:rPr lang="en-US" dirty="0"/>
              <a:t> 202</a:t>
            </a:r>
            <a:r>
              <a:rPr lang="pl-PL" dirty="0"/>
              <a:t>2</a:t>
            </a:r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155B08E-A3D6-4D20-AE68-F6EEC7FDE111}"/>
              </a:ext>
            </a:extLst>
          </p:cNvPr>
          <p:cNvCxnSpPr/>
          <p:nvPr/>
        </p:nvCxnSpPr>
        <p:spPr>
          <a:xfrm>
            <a:off x="3546764" y="1699491"/>
            <a:ext cx="5089236" cy="0"/>
          </a:xfrm>
          <a:prstGeom prst="line">
            <a:avLst/>
          </a:prstGeom>
          <a:ln>
            <a:solidFill>
              <a:srgbClr val="FBAB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481898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AF66A-54F2-4D01-AF00-55361F8BE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l-PL" sz="2400" spc="300" dirty="0" err="1"/>
              <a:t>how</a:t>
            </a:r>
            <a:r>
              <a:rPr lang="pl-PL" sz="2400" spc="300" dirty="0"/>
              <a:t> to </a:t>
            </a:r>
            <a:r>
              <a:rPr lang="pl-PL" sz="2400" spc="300" dirty="0" err="1"/>
              <a:t>become</a:t>
            </a:r>
            <a:r>
              <a:rPr lang="pl-PL" sz="2400" spc="300" dirty="0"/>
              <a:t> a </a:t>
            </a:r>
            <a:r>
              <a:rPr lang="pl-PL" sz="2400" spc="300" dirty="0" err="1"/>
              <a:t>better</a:t>
            </a:r>
            <a:r>
              <a:rPr lang="pl-PL" sz="2400" spc="300" dirty="0"/>
              <a:t> data </a:t>
            </a:r>
            <a:r>
              <a:rPr lang="pl-PL" sz="2400" spc="300" dirty="0" err="1"/>
              <a:t>engineer</a:t>
            </a:r>
            <a:r>
              <a:rPr lang="pl-PL" sz="2400" spc="300" dirty="0"/>
              <a:t>?</a:t>
            </a:r>
            <a:endParaRPr lang="en-US" sz="2400" spc="3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702435-A989-4B2D-BD9A-94EFE69D67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SQLDay</a:t>
            </a:r>
            <a:r>
              <a:rPr lang="en-US" dirty="0"/>
              <a:t> 202</a:t>
            </a:r>
            <a:r>
              <a:rPr lang="pl-PL" dirty="0"/>
              <a:t>2</a:t>
            </a:r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155B08E-A3D6-4D20-AE68-F6EEC7FDE111}"/>
              </a:ext>
            </a:extLst>
          </p:cNvPr>
          <p:cNvCxnSpPr/>
          <p:nvPr/>
        </p:nvCxnSpPr>
        <p:spPr>
          <a:xfrm>
            <a:off x="3546764" y="1699491"/>
            <a:ext cx="5089236" cy="0"/>
          </a:xfrm>
          <a:prstGeom prst="line">
            <a:avLst/>
          </a:prstGeom>
          <a:ln>
            <a:solidFill>
              <a:srgbClr val="FBAB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5240E92C-3CED-3C63-37D4-6A50DF51B4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579" y="3553989"/>
            <a:ext cx="10515600" cy="18304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A25B939-8C13-E587-2546-B50548A20C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3579" y="2178253"/>
            <a:ext cx="10515599" cy="112575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FA45681-7AEE-FC13-1346-5B1B0A98AE62}"/>
              </a:ext>
            </a:extLst>
          </p:cNvPr>
          <p:cNvSpPr/>
          <p:nvPr/>
        </p:nvSpPr>
        <p:spPr>
          <a:xfrm>
            <a:off x="3606148" y="5623221"/>
            <a:ext cx="49704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dirty="0">
                <a:hlinkClick r:id="rId6"/>
              </a:rPr>
              <a:t>https://news.ycombinator.com/item?id=18128477</a:t>
            </a:r>
            <a:r>
              <a:rPr lang="en-GB" dirty="0"/>
              <a:t> </a:t>
            </a:r>
            <a:endParaRPr lang="en-PL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58AE26D-6A0E-7250-3C62-88723D851EA8}"/>
              </a:ext>
            </a:extLst>
          </p:cNvPr>
          <p:cNvSpPr/>
          <p:nvPr/>
        </p:nvSpPr>
        <p:spPr>
          <a:xfrm>
            <a:off x="1239520" y="3982720"/>
            <a:ext cx="10007600" cy="406400"/>
          </a:xfrm>
          <a:prstGeom prst="rect">
            <a:avLst/>
          </a:prstGeom>
          <a:solidFill>
            <a:srgbClr val="C00000">
              <a:alpha val="2509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300965311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AF66A-54F2-4D01-AF00-55361F8BE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l-PL" sz="2400" spc="300" dirty="0" err="1"/>
              <a:t>how</a:t>
            </a:r>
            <a:r>
              <a:rPr lang="pl-PL" sz="2400" spc="300" dirty="0"/>
              <a:t> to </a:t>
            </a:r>
            <a:r>
              <a:rPr lang="pl-PL" sz="2400" spc="300" dirty="0" err="1"/>
              <a:t>become</a:t>
            </a:r>
            <a:r>
              <a:rPr lang="pl-PL" sz="2400" spc="300" dirty="0"/>
              <a:t> a </a:t>
            </a:r>
            <a:r>
              <a:rPr lang="pl-PL" sz="2400" spc="300" dirty="0" err="1"/>
              <a:t>better</a:t>
            </a:r>
            <a:r>
              <a:rPr lang="pl-PL" sz="2400" spc="300" dirty="0"/>
              <a:t> data </a:t>
            </a:r>
            <a:r>
              <a:rPr lang="pl-PL" sz="2400" spc="300" dirty="0" err="1"/>
              <a:t>enginner</a:t>
            </a:r>
            <a:r>
              <a:rPr lang="pl-PL" sz="2400" spc="300" dirty="0"/>
              <a:t>?</a:t>
            </a:r>
            <a:endParaRPr lang="en-US" sz="2400" spc="3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423F17-3B13-442D-BD64-8C6373D5DF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79"/>
            <a:ext cx="10515600" cy="4165283"/>
          </a:xfrm>
        </p:spPr>
        <p:txBody>
          <a:bodyPr anchor="ctr">
            <a:norm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6000" b="1" dirty="0">
                <a:latin typeface="+mj-lt"/>
              </a:rPr>
              <a:t>good luck!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702435-A989-4B2D-BD9A-94EFE69D67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SQLDay</a:t>
            </a:r>
            <a:r>
              <a:rPr lang="en-US" dirty="0"/>
              <a:t> 202</a:t>
            </a:r>
            <a:r>
              <a:rPr lang="pl-PL" dirty="0"/>
              <a:t>2</a:t>
            </a:r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155B08E-A3D6-4D20-AE68-F6EEC7FDE111}"/>
              </a:ext>
            </a:extLst>
          </p:cNvPr>
          <p:cNvCxnSpPr/>
          <p:nvPr/>
        </p:nvCxnSpPr>
        <p:spPr>
          <a:xfrm>
            <a:off x="3546764" y="1699491"/>
            <a:ext cx="5089236" cy="0"/>
          </a:xfrm>
          <a:prstGeom prst="line">
            <a:avLst/>
          </a:prstGeom>
          <a:ln>
            <a:solidFill>
              <a:srgbClr val="FBAB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3102824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AF66A-54F2-4D01-AF00-55361F8BE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l-PL" sz="2400" spc="300" dirty="0" err="1"/>
              <a:t>how</a:t>
            </a:r>
            <a:r>
              <a:rPr lang="pl-PL" sz="2400" spc="300" dirty="0"/>
              <a:t> to </a:t>
            </a:r>
            <a:r>
              <a:rPr lang="pl-PL" sz="2400" spc="300" dirty="0" err="1"/>
              <a:t>become</a:t>
            </a:r>
            <a:r>
              <a:rPr lang="pl-PL" sz="2400" spc="300" dirty="0"/>
              <a:t> a </a:t>
            </a:r>
            <a:r>
              <a:rPr lang="pl-PL" sz="2400" spc="300" dirty="0" err="1"/>
              <a:t>better</a:t>
            </a:r>
            <a:r>
              <a:rPr lang="pl-PL" sz="2400" spc="300" dirty="0"/>
              <a:t> data </a:t>
            </a:r>
            <a:r>
              <a:rPr lang="pl-PL" sz="2400" spc="300" dirty="0" err="1"/>
              <a:t>enginner</a:t>
            </a:r>
            <a:r>
              <a:rPr lang="pl-PL" sz="2400" spc="300" dirty="0"/>
              <a:t>?</a:t>
            </a:r>
            <a:endParaRPr lang="en-US" sz="2400" spc="3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423F17-3B13-442D-BD64-8C6373D5DF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79"/>
            <a:ext cx="10515600" cy="4165283"/>
          </a:xfrm>
        </p:spPr>
        <p:txBody>
          <a:bodyPr anchor="ctr">
            <a:norm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6000" b="1" dirty="0">
                <a:latin typeface="+mj-lt"/>
              </a:rPr>
              <a:t>thank you!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702435-A989-4B2D-BD9A-94EFE69D67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SQLDay</a:t>
            </a:r>
            <a:r>
              <a:rPr lang="en-US" dirty="0"/>
              <a:t> 202</a:t>
            </a:r>
            <a:r>
              <a:rPr lang="pl-PL" dirty="0"/>
              <a:t>2</a:t>
            </a:r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155B08E-A3D6-4D20-AE68-F6EEC7FDE111}"/>
              </a:ext>
            </a:extLst>
          </p:cNvPr>
          <p:cNvCxnSpPr/>
          <p:nvPr/>
        </p:nvCxnSpPr>
        <p:spPr>
          <a:xfrm>
            <a:off x="3546764" y="1699491"/>
            <a:ext cx="5089236" cy="0"/>
          </a:xfrm>
          <a:prstGeom prst="line">
            <a:avLst/>
          </a:prstGeom>
          <a:ln>
            <a:solidFill>
              <a:srgbClr val="FBAB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785958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Obraz 8"/>
          <p:cNvPicPr>
            <a:picLocks noChangeAspect="1"/>
          </p:cNvPicPr>
          <p:nvPr/>
        </p:nvPicPr>
        <p:blipFill rotWithShape="1">
          <a:blip r:embed="rId2"/>
          <a:srcRect t="29292" b="21714"/>
          <a:stretch/>
        </p:blipFill>
        <p:spPr>
          <a:xfrm>
            <a:off x="295914" y="180974"/>
            <a:ext cx="11676309" cy="923925"/>
          </a:xfrm>
          <a:prstGeom prst="rect">
            <a:avLst/>
          </a:prstGeom>
        </p:spPr>
      </p:pic>
      <p:pic>
        <p:nvPicPr>
          <p:cNvPr id="8" name="Obraz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580" y="1228725"/>
            <a:ext cx="10969326" cy="5629275"/>
          </a:xfrm>
          <a:prstGeom prst="rect">
            <a:avLst/>
          </a:prstGeom>
        </p:spPr>
      </p:pic>
      <p:grpSp>
        <p:nvGrpSpPr>
          <p:cNvPr id="2" name="Grupa 1"/>
          <p:cNvGrpSpPr/>
          <p:nvPr/>
        </p:nvGrpSpPr>
        <p:grpSpPr>
          <a:xfrm>
            <a:off x="295914" y="172953"/>
            <a:ext cx="11676309" cy="6677026"/>
            <a:chOff x="295914" y="172953"/>
            <a:chExt cx="11676309" cy="6677026"/>
          </a:xfrm>
        </p:grpSpPr>
        <p:pic>
          <p:nvPicPr>
            <p:cNvPr id="4" name="Obraz 3"/>
            <p:cNvPicPr>
              <a:picLocks noChangeAspect="1"/>
            </p:cNvPicPr>
            <p:nvPr/>
          </p:nvPicPr>
          <p:blipFill rotWithShape="1">
            <a:blip r:embed="rId2"/>
            <a:srcRect t="29292" b="21714"/>
            <a:stretch/>
          </p:blipFill>
          <p:spPr>
            <a:xfrm>
              <a:off x="295914" y="172953"/>
              <a:ext cx="11676309" cy="923925"/>
            </a:xfrm>
            <a:prstGeom prst="rect">
              <a:avLst/>
            </a:prstGeom>
          </p:spPr>
        </p:pic>
        <p:pic>
          <p:nvPicPr>
            <p:cNvPr id="5" name="Obraz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5580" y="1220704"/>
              <a:ext cx="10969326" cy="56292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544210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AF66A-54F2-4D01-AF00-55361F8BE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l-PL" sz="2400" spc="300" dirty="0" err="1"/>
              <a:t>about</a:t>
            </a:r>
            <a:r>
              <a:rPr lang="pl-PL" sz="2400" spc="300" dirty="0"/>
              <a:t> me</a:t>
            </a:r>
            <a:endParaRPr lang="en-US" sz="2400" spc="3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423F17-3B13-442D-BD64-8C6373D5DF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79"/>
            <a:ext cx="10515600" cy="4165283"/>
          </a:xfrm>
        </p:spPr>
        <p:txBody>
          <a:bodyPr anchor="ctr">
            <a:norm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6000" b="1" dirty="0" err="1">
                <a:latin typeface="+mj-lt"/>
              </a:rPr>
              <a:t>pl.seequality.net</a:t>
            </a:r>
            <a:endParaRPr lang="en-US" sz="6000" b="1" dirty="0">
              <a:latin typeface="+mj-lt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702435-A989-4B2D-BD9A-94EFE69D67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SQLDay</a:t>
            </a:r>
            <a:r>
              <a:rPr lang="en-US" dirty="0"/>
              <a:t> 202</a:t>
            </a:r>
            <a:r>
              <a:rPr lang="pl-PL" dirty="0"/>
              <a:t>2</a:t>
            </a:r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155B08E-A3D6-4D20-AE68-F6EEC7FDE111}"/>
              </a:ext>
            </a:extLst>
          </p:cNvPr>
          <p:cNvCxnSpPr/>
          <p:nvPr/>
        </p:nvCxnSpPr>
        <p:spPr>
          <a:xfrm>
            <a:off x="3546764" y="1699491"/>
            <a:ext cx="5089236" cy="0"/>
          </a:xfrm>
          <a:prstGeom prst="line">
            <a:avLst/>
          </a:prstGeom>
          <a:ln>
            <a:solidFill>
              <a:srgbClr val="FBAB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54422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AF66A-54F2-4D01-AF00-55361F8BE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l-PL" sz="2400" spc="300" dirty="0" err="1"/>
              <a:t>how</a:t>
            </a:r>
            <a:r>
              <a:rPr lang="pl-PL" sz="2400" spc="300" dirty="0"/>
              <a:t> to </a:t>
            </a:r>
            <a:r>
              <a:rPr lang="pl-PL" sz="2400" spc="300" dirty="0" err="1"/>
              <a:t>become</a:t>
            </a:r>
            <a:r>
              <a:rPr lang="pl-PL" sz="2400" spc="300" dirty="0"/>
              <a:t> a </a:t>
            </a:r>
            <a:r>
              <a:rPr lang="pl-PL" sz="2400" spc="300" dirty="0" err="1"/>
              <a:t>better</a:t>
            </a:r>
            <a:r>
              <a:rPr lang="pl-PL" sz="2400" spc="300" dirty="0"/>
              <a:t> data </a:t>
            </a:r>
            <a:r>
              <a:rPr lang="pl-PL" sz="2400" spc="300" dirty="0" err="1"/>
              <a:t>enginner</a:t>
            </a:r>
            <a:r>
              <a:rPr lang="pl-PL" sz="2400" spc="300" dirty="0"/>
              <a:t>?</a:t>
            </a:r>
            <a:endParaRPr lang="en-US" sz="2400" spc="3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423F17-3B13-442D-BD64-8C6373D5DF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79"/>
            <a:ext cx="10515600" cy="4165283"/>
          </a:xfrm>
        </p:spPr>
        <p:txBody>
          <a:bodyPr anchor="ctr">
            <a:norm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6000" b="1" dirty="0">
                <a:latin typeface="+mj-lt"/>
              </a:rPr>
              <a:t>my top 10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702435-A989-4B2D-BD9A-94EFE69D67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SQLDay</a:t>
            </a:r>
            <a:r>
              <a:rPr lang="en-US" dirty="0"/>
              <a:t> 202</a:t>
            </a:r>
            <a:r>
              <a:rPr lang="pl-PL" dirty="0"/>
              <a:t>2</a:t>
            </a:r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155B08E-A3D6-4D20-AE68-F6EEC7FDE111}"/>
              </a:ext>
            </a:extLst>
          </p:cNvPr>
          <p:cNvCxnSpPr/>
          <p:nvPr/>
        </p:nvCxnSpPr>
        <p:spPr>
          <a:xfrm>
            <a:off x="3546764" y="1699491"/>
            <a:ext cx="5089236" cy="0"/>
          </a:xfrm>
          <a:prstGeom prst="line">
            <a:avLst/>
          </a:prstGeom>
          <a:ln>
            <a:solidFill>
              <a:srgbClr val="FBAB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24125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AF66A-54F2-4D01-AF00-55361F8BE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l-PL" sz="2400" spc="300" dirty="0" err="1"/>
              <a:t>how</a:t>
            </a:r>
            <a:r>
              <a:rPr lang="pl-PL" sz="2400" spc="300" dirty="0"/>
              <a:t> to </a:t>
            </a:r>
            <a:r>
              <a:rPr lang="pl-PL" sz="2400" spc="300" dirty="0" err="1"/>
              <a:t>become</a:t>
            </a:r>
            <a:r>
              <a:rPr lang="pl-PL" sz="2400" spc="300" dirty="0"/>
              <a:t> a </a:t>
            </a:r>
            <a:r>
              <a:rPr lang="pl-PL" sz="2400" spc="300" dirty="0" err="1"/>
              <a:t>better</a:t>
            </a:r>
            <a:r>
              <a:rPr lang="pl-PL" sz="2400" spc="300" dirty="0"/>
              <a:t> data </a:t>
            </a:r>
            <a:r>
              <a:rPr lang="pl-PL" sz="2400" spc="300" dirty="0" err="1"/>
              <a:t>enginner</a:t>
            </a:r>
            <a:r>
              <a:rPr lang="pl-PL" sz="2400" spc="300" dirty="0"/>
              <a:t>?</a:t>
            </a:r>
            <a:endParaRPr lang="en-US" sz="2400" spc="3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423F17-3B13-442D-BD64-8C6373D5DF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79"/>
            <a:ext cx="10515600" cy="4165283"/>
          </a:xfrm>
        </p:spPr>
        <p:txBody>
          <a:bodyPr anchor="ctr">
            <a:norm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6000" b="1" dirty="0">
                <a:latin typeface="+mj-lt"/>
              </a:rPr>
              <a:t>what to do and what to learn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702435-A989-4B2D-BD9A-94EFE69D67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SQLDay</a:t>
            </a:r>
            <a:r>
              <a:rPr lang="en-US" dirty="0"/>
              <a:t> 202</a:t>
            </a:r>
            <a:r>
              <a:rPr lang="pl-PL" dirty="0"/>
              <a:t>2</a:t>
            </a:r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155B08E-A3D6-4D20-AE68-F6EEC7FDE111}"/>
              </a:ext>
            </a:extLst>
          </p:cNvPr>
          <p:cNvCxnSpPr/>
          <p:nvPr/>
        </p:nvCxnSpPr>
        <p:spPr>
          <a:xfrm>
            <a:off x="3546764" y="1699491"/>
            <a:ext cx="5089236" cy="0"/>
          </a:xfrm>
          <a:prstGeom prst="line">
            <a:avLst/>
          </a:prstGeom>
          <a:ln>
            <a:solidFill>
              <a:srgbClr val="FBAB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26484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AF66A-54F2-4D01-AF00-55361F8BE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l-PL" sz="2400" spc="300" dirty="0" err="1"/>
              <a:t>how</a:t>
            </a:r>
            <a:r>
              <a:rPr lang="pl-PL" sz="2400" spc="300" dirty="0"/>
              <a:t> to </a:t>
            </a:r>
            <a:r>
              <a:rPr lang="pl-PL" sz="2400" spc="300" dirty="0" err="1"/>
              <a:t>become</a:t>
            </a:r>
            <a:r>
              <a:rPr lang="pl-PL" sz="2400" spc="300" dirty="0"/>
              <a:t> a </a:t>
            </a:r>
            <a:r>
              <a:rPr lang="pl-PL" sz="2400" spc="300" dirty="0" err="1"/>
              <a:t>better</a:t>
            </a:r>
            <a:r>
              <a:rPr lang="pl-PL" sz="2400" spc="300" dirty="0"/>
              <a:t> data </a:t>
            </a:r>
            <a:r>
              <a:rPr lang="pl-PL" sz="2400" spc="300" dirty="0" err="1"/>
              <a:t>enginner</a:t>
            </a:r>
            <a:r>
              <a:rPr lang="pl-PL" sz="2400" spc="300" dirty="0"/>
              <a:t>?</a:t>
            </a:r>
            <a:endParaRPr lang="en-US" sz="2400" spc="3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423F17-3B13-442D-BD64-8C6373D5DF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79"/>
            <a:ext cx="10515600" cy="4165283"/>
          </a:xfrm>
        </p:spPr>
        <p:txBody>
          <a:bodyPr anchor="ctr">
            <a:norm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6000" b="1" dirty="0">
                <a:latin typeface="+mj-lt"/>
              </a:rPr>
              <a:t>learn git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702435-A989-4B2D-BD9A-94EFE69D67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SQLDay</a:t>
            </a:r>
            <a:r>
              <a:rPr lang="en-US" dirty="0"/>
              <a:t> 202</a:t>
            </a:r>
            <a:r>
              <a:rPr lang="pl-PL" dirty="0"/>
              <a:t>2</a:t>
            </a:r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155B08E-A3D6-4D20-AE68-F6EEC7FDE111}"/>
              </a:ext>
            </a:extLst>
          </p:cNvPr>
          <p:cNvCxnSpPr/>
          <p:nvPr/>
        </p:nvCxnSpPr>
        <p:spPr>
          <a:xfrm>
            <a:off x="3546764" y="1699491"/>
            <a:ext cx="5089236" cy="0"/>
          </a:xfrm>
          <a:prstGeom prst="line">
            <a:avLst/>
          </a:prstGeom>
          <a:ln>
            <a:solidFill>
              <a:srgbClr val="FBAB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12955070-8D31-CB65-6C7F-9794D8B7F641}"/>
              </a:ext>
            </a:extLst>
          </p:cNvPr>
          <p:cNvSpPr/>
          <p:nvPr/>
        </p:nvSpPr>
        <p:spPr>
          <a:xfrm>
            <a:off x="5136342" y="2865120"/>
            <a:ext cx="1910080" cy="104783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L" sz="8000" dirty="0">
                <a:solidFill>
                  <a:schemeClr val="tx1"/>
                </a:solidFill>
                <a:latin typeface="+mj-lt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1464591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AF66A-54F2-4D01-AF00-55361F8BE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l-PL" sz="2400" spc="300" dirty="0" err="1"/>
              <a:t>learn</a:t>
            </a:r>
            <a:r>
              <a:rPr lang="pl-PL" sz="2400" spc="300" dirty="0"/>
              <a:t> git</a:t>
            </a:r>
            <a:endParaRPr lang="en-US" sz="2400" spc="3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702435-A989-4B2D-BD9A-94EFE69D67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SQLDay</a:t>
            </a:r>
            <a:r>
              <a:rPr lang="en-US" dirty="0"/>
              <a:t> 202</a:t>
            </a:r>
            <a:r>
              <a:rPr lang="pl-PL" dirty="0"/>
              <a:t>2</a:t>
            </a:r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155B08E-A3D6-4D20-AE68-F6EEC7FDE111}"/>
              </a:ext>
            </a:extLst>
          </p:cNvPr>
          <p:cNvCxnSpPr/>
          <p:nvPr/>
        </p:nvCxnSpPr>
        <p:spPr>
          <a:xfrm>
            <a:off x="3546764" y="1699491"/>
            <a:ext cx="5089236" cy="0"/>
          </a:xfrm>
          <a:prstGeom prst="line">
            <a:avLst/>
          </a:prstGeom>
          <a:ln>
            <a:solidFill>
              <a:srgbClr val="FBAB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2">
            <a:extLst>
              <a:ext uri="{FF2B5EF4-FFF2-40B4-BE49-F238E27FC236}">
                <a16:creationId xmlns:a16="http://schemas.microsoft.com/office/drawing/2014/main" id="{C17ED471-F4AC-8586-3D38-654D42A83C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9382" y="1867921"/>
            <a:ext cx="5144000" cy="4320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61248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AF66A-54F2-4D01-AF00-55361F8BE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l-PL" sz="2400" spc="300" dirty="0" err="1"/>
              <a:t>learn</a:t>
            </a:r>
            <a:r>
              <a:rPr lang="pl-PL" sz="2400" spc="300" dirty="0"/>
              <a:t> git</a:t>
            </a:r>
            <a:endParaRPr lang="en-US" sz="2400" spc="3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423F17-3B13-442D-BD64-8C6373D5DF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79"/>
            <a:ext cx="10515600" cy="4165283"/>
          </a:xfrm>
        </p:spPr>
        <p:txBody>
          <a:bodyPr anchor="ctr">
            <a:norm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6000" b="1" dirty="0">
                <a:latin typeface="+mj-lt"/>
              </a:rPr>
              <a:t>more than just a commit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702435-A989-4B2D-BD9A-94EFE69D67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SQLDay</a:t>
            </a:r>
            <a:r>
              <a:rPr lang="en-US" dirty="0"/>
              <a:t> 202</a:t>
            </a:r>
            <a:r>
              <a:rPr lang="pl-PL" dirty="0"/>
              <a:t>2</a:t>
            </a:r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155B08E-A3D6-4D20-AE68-F6EEC7FDE111}"/>
              </a:ext>
            </a:extLst>
          </p:cNvPr>
          <p:cNvCxnSpPr/>
          <p:nvPr/>
        </p:nvCxnSpPr>
        <p:spPr>
          <a:xfrm>
            <a:off x="3546764" y="1699491"/>
            <a:ext cx="5089236" cy="0"/>
          </a:xfrm>
          <a:prstGeom prst="line">
            <a:avLst/>
          </a:prstGeom>
          <a:ln>
            <a:solidFill>
              <a:srgbClr val="FBAB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77088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AF66A-54F2-4D01-AF00-55361F8BE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l-PL" sz="2400" spc="300" dirty="0" err="1"/>
              <a:t>learn</a:t>
            </a:r>
            <a:r>
              <a:rPr lang="pl-PL" sz="2400" spc="300" dirty="0"/>
              <a:t> git</a:t>
            </a:r>
            <a:endParaRPr lang="en-US" sz="2400" spc="3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423F17-3B13-442D-BD64-8C6373D5DF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79"/>
            <a:ext cx="10515600" cy="4165283"/>
          </a:xfrm>
        </p:spPr>
        <p:txBody>
          <a:bodyPr anchor="ctr">
            <a:norm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6000" b="1" dirty="0">
                <a:latin typeface="+mj-lt"/>
              </a:rPr>
              <a:t>branching and merging strategy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702435-A989-4B2D-BD9A-94EFE69D67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SQLDay</a:t>
            </a:r>
            <a:r>
              <a:rPr lang="en-US" dirty="0"/>
              <a:t> 202</a:t>
            </a:r>
            <a:r>
              <a:rPr lang="pl-PL" dirty="0"/>
              <a:t>2</a:t>
            </a:r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155B08E-A3D6-4D20-AE68-F6EEC7FDE111}"/>
              </a:ext>
            </a:extLst>
          </p:cNvPr>
          <p:cNvCxnSpPr/>
          <p:nvPr/>
        </p:nvCxnSpPr>
        <p:spPr>
          <a:xfrm>
            <a:off x="3546764" y="1699491"/>
            <a:ext cx="5089236" cy="0"/>
          </a:xfrm>
          <a:prstGeom prst="line">
            <a:avLst/>
          </a:prstGeom>
          <a:ln>
            <a:solidFill>
              <a:srgbClr val="FBAB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00116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AF66A-54F2-4D01-AF00-55361F8BE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l-PL" sz="2400" spc="300" dirty="0" err="1"/>
              <a:t>learn</a:t>
            </a:r>
            <a:r>
              <a:rPr lang="pl-PL" sz="2400" spc="300" dirty="0"/>
              <a:t> git</a:t>
            </a:r>
            <a:endParaRPr lang="en-US" sz="2400" spc="3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702435-A989-4B2D-BD9A-94EFE69D67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SQLDay</a:t>
            </a:r>
            <a:r>
              <a:rPr lang="en-US" dirty="0"/>
              <a:t> 202</a:t>
            </a:r>
            <a:r>
              <a:rPr lang="pl-PL" dirty="0"/>
              <a:t>2</a:t>
            </a:r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155B08E-A3D6-4D20-AE68-F6EEC7FDE111}"/>
              </a:ext>
            </a:extLst>
          </p:cNvPr>
          <p:cNvCxnSpPr/>
          <p:nvPr/>
        </p:nvCxnSpPr>
        <p:spPr>
          <a:xfrm>
            <a:off x="3546764" y="1699491"/>
            <a:ext cx="5089236" cy="0"/>
          </a:xfrm>
          <a:prstGeom prst="line">
            <a:avLst/>
          </a:prstGeom>
          <a:ln>
            <a:solidFill>
              <a:srgbClr val="FBAB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0C96D472-04A8-5AFF-DD2C-50E1E4AAE7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3771" y="1681475"/>
            <a:ext cx="8095222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7954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AF66A-54F2-4D01-AF00-55361F8BE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l-PL" sz="2400" spc="300" dirty="0" err="1"/>
              <a:t>learn</a:t>
            </a:r>
            <a:r>
              <a:rPr lang="pl-PL" sz="2400" spc="300" dirty="0"/>
              <a:t> git</a:t>
            </a:r>
            <a:endParaRPr lang="en-US" sz="2400" spc="3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702435-A989-4B2D-BD9A-94EFE69D67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SQLDay</a:t>
            </a:r>
            <a:r>
              <a:rPr lang="en-US" dirty="0"/>
              <a:t> 202</a:t>
            </a:r>
            <a:r>
              <a:rPr lang="pl-PL" dirty="0"/>
              <a:t>2</a:t>
            </a:r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155B08E-A3D6-4D20-AE68-F6EEC7FDE111}"/>
              </a:ext>
            </a:extLst>
          </p:cNvPr>
          <p:cNvCxnSpPr/>
          <p:nvPr/>
        </p:nvCxnSpPr>
        <p:spPr>
          <a:xfrm>
            <a:off x="3546764" y="1699491"/>
            <a:ext cx="5089236" cy="0"/>
          </a:xfrm>
          <a:prstGeom prst="line">
            <a:avLst/>
          </a:prstGeom>
          <a:ln>
            <a:solidFill>
              <a:srgbClr val="FBAB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78056BA6-06D9-ED34-D3DC-D0F5D75AD7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3771" y="1681475"/>
            <a:ext cx="8095221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7798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9B1C1C-B7BF-4F25-B944-3E580E0E23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550" y="3089276"/>
            <a:ext cx="10748010" cy="1500187"/>
          </a:xfrm>
        </p:spPr>
        <p:txBody>
          <a:bodyPr anchor="ctr">
            <a:normAutofit/>
          </a:bodyPr>
          <a:lstStyle/>
          <a:p>
            <a:r>
              <a:rPr lang="pl-PL" sz="4000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HOW TO BECOME A BETTER DATA ENGINNER</a:t>
            </a:r>
            <a:endParaRPr lang="en-US" sz="4000" spc="3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3FF0BA1-7FD7-4635-A1B3-C8B2103913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4550" y="1920585"/>
            <a:ext cx="10515600" cy="1168691"/>
          </a:xfrm>
        </p:spPr>
        <p:txBody>
          <a:bodyPr anchor="ctr"/>
          <a:lstStyle/>
          <a:p>
            <a:r>
              <a:rPr lang="pl-PL" dirty="0">
                <a:latin typeface="+mj-lt"/>
              </a:rPr>
              <a:t>Sławomir Drzymała</a:t>
            </a:r>
            <a:endParaRPr lang="en-US" dirty="0">
              <a:latin typeface="+mj-lt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1594EE-13B1-4192-B3BD-2C8D42B556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SQLDay</a:t>
            </a:r>
            <a:r>
              <a:rPr lang="en-US" dirty="0"/>
              <a:t> 202</a:t>
            </a:r>
            <a:r>
              <a:rPr lang="pl-PL" dirty="0"/>
              <a:t>2</a:t>
            </a:r>
            <a:endParaRPr lang="en-US" dirty="0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6BAD6B7-3F70-452E-98A3-4E4C9A74B810}"/>
              </a:ext>
            </a:extLst>
          </p:cNvPr>
          <p:cNvCxnSpPr/>
          <p:nvPr/>
        </p:nvCxnSpPr>
        <p:spPr>
          <a:xfrm>
            <a:off x="1006764" y="4589463"/>
            <a:ext cx="5089236" cy="0"/>
          </a:xfrm>
          <a:prstGeom prst="line">
            <a:avLst/>
          </a:prstGeom>
          <a:ln>
            <a:solidFill>
              <a:srgbClr val="FBAB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60424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AF66A-54F2-4D01-AF00-55361F8BE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l-PL" sz="2400" spc="300" dirty="0" err="1"/>
              <a:t>learn</a:t>
            </a:r>
            <a:r>
              <a:rPr lang="pl-PL" sz="2400" spc="300" dirty="0"/>
              <a:t> git</a:t>
            </a:r>
            <a:endParaRPr lang="en-US" sz="2400" spc="3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702435-A989-4B2D-BD9A-94EFE69D67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SQLDay</a:t>
            </a:r>
            <a:r>
              <a:rPr lang="en-US" dirty="0"/>
              <a:t> 202</a:t>
            </a:r>
            <a:r>
              <a:rPr lang="pl-PL" dirty="0"/>
              <a:t>2</a:t>
            </a:r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155B08E-A3D6-4D20-AE68-F6EEC7FDE111}"/>
              </a:ext>
            </a:extLst>
          </p:cNvPr>
          <p:cNvCxnSpPr/>
          <p:nvPr/>
        </p:nvCxnSpPr>
        <p:spPr>
          <a:xfrm>
            <a:off x="3546764" y="1699491"/>
            <a:ext cx="5089236" cy="0"/>
          </a:xfrm>
          <a:prstGeom prst="line">
            <a:avLst/>
          </a:prstGeom>
          <a:ln>
            <a:solidFill>
              <a:srgbClr val="FBAB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68B7E611-D10F-5D45-38A4-885A85D00A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4800" y="1681200"/>
            <a:ext cx="8095221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7011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AF66A-54F2-4D01-AF00-55361F8BE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l-PL" sz="2400" spc="300" dirty="0" err="1"/>
              <a:t>learn</a:t>
            </a:r>
            <a:r>
              <a:rPr lang="pl-PL" sz="2400" spc="300" dirty="0"/>
              <a:t> git</a:t>
            </a:r>
            <a:endParaRPr lang="en-US" sz="2400" spc="3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702435-A989-4B2D-BD9A-94EFE69D67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SQLDay</a:t>
            </a:r>
            <a:r>
              <a:rPr lang="en-US" dirty="0"/>
              <a:t> 202</a:t>
            </a:r>
            <a:r>
              <a:rPr lang="pl-PL" dirty="0"/>
              <a:t>2</a:t>
            </a:r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155B08E-A3D6-4D20-AE68-F6EEC7FDE111}"/>
              </a:ext>
            </a:extLst>
          </p:cNvPr>
          <p:cNvCxnSpPr/>
          <p:nvPr/>
        </p:nvCxnSpPr>
        <p:spPr>
          <a:xfrm>
            <a:off x="3546764" y="1699491"/>
            <a:ext cx="5089236" cy="0"/>
          </a:xfrm>
          <a:prstGeom prst="line">
            <a:avLst/>
          </a:prstGeom>
          <a:ln>
            <a:solidFill>
              <a:srgbClr val="FBAB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22CB404F-127C-1D31-F1BF-0EB1AE1AA8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4800" y="1681200"/>
            <a:ext cx="8182800" cy="5039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8381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AF66A-54F2-4D01-AF00-55361F8BE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l-PL" sz="2400" spc="300" dirty="0" err="1"/>
              <a:t>learn</a:t>
            </a:r>
            <a:r>
              <a:rPr lang="pl-PL" sz="2400" spc="300" dirty="0"/>
              <a:t> git</a:t>
            </a:r>
            <a:endParaRPr lang="en-US" sz="2400" spc="3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423F17-3B13-442D-BD64-8C6373D5DF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79"/>
            <a:ext cx="10515600" cy="4165283"/>
          </a:xfrm>
        </p:spPr>
        <p:txBody>
          <a:bodyPr anchor="ctr">
            <a:norm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6000" b="1" dirty="0" err="1">
                <a:latin typeface="+mj-lt"/>
              </a:rPr>
              <a:t>gui</a:t>
            </a:r>
            <a:r>
              <a:rPr lang="en-US" sz="6000" b="1" dirty="0">
                <a:latin typeface="+mj-lt"/>
              </a:rPr>
              <a:t> or console?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702435-A989-4B2D-BD9A-94EFE69D67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SQLDay</a:t>
            </a:r>
            <a:r>
              <a:rPr lang="en-US" dirty="0"/>
              <a:t> 202</a:t>
            </a:r>
            <a:r>
              <a:rPr lang="pl-PL" dirty="0"/>
              <a:t>2</a:t>
            </a:r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155B08E-A3D6-4D20-AE68-F6EEC7FDE111}"/>
              </a:ext>
            </a:extLst>
          </p:cNvPr>
          <p:cNvCxnSpPr/>
          <p:nvPr/>
        </p:nvCxnSpPr>
        <p:spPr>
          <a:xfrm>
            <a:off x="3546764" y="1699491"/>
            <a:ext cx="5089236" cy="0"/>
          </a:xfrm>
          <a:prstGeom prst="line">
            <a:avLst/>
          </a:prstGeom>
          <a:ln>
            <a:solidFill>
              <a:srgbClr val="FBAB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20320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AF66A-54F2-4D01-AF00-55361F8BE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l-PL" sz="2400" spc="300" dirty="0" err="1"/>
              <a:t>how</a:t>
            </a:r>
            <a:r>
              <a:rPr lang="pl-PL" sz="2400" spc="300" dirty="0"/>
              <a:t> to </a:t>
            </a:r>
            <a:r>
              <a:rPr lang="pl-PL" sz="2400" spc="300" dirty="0" err="1"/>
              <a:t>become</a:t>
            </a:r>
            <a:r>
              <a:rPr lang="pl-PL" sz="2400" spc="300" dirty="0"/>
              <a:t> a </a:t>
            </a:r>
            <a:r>
              <a:rPr lang="pl-PL" sz="2400" spc="300" dirty="0" err="1"/>
              <a:t>better</a:t>
            </a:r>
            <a:r>
              <a:rPr lang="pl-PL" sz="2400" spc="300" dirty="0"/>
              <a:t> data </a:t>
            </a:r>
            <a:r>
              <a:rPr lang="pl-PL" sz="2400" spc="300" dirty="0" err="1"/>
              <a:t>enginner</a:t>
            </a:r>
            <a:r>
              <a:rPr lang="pl-PL" sz="2400" spc="300" dirty="0"/>
              <a:t>?</a:t>
            </a:r>
            <a:endParaRPr lang="en-US" sz="2400" spc="3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423F17-3B13-442D-BD64-8C6373D5DF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79"/>
            <a:ext cx="10515600" cy="4165283"/>
          </a:xfrm>
        </p:spPr>
        <p:txBody>
          <a:bodyPr anchor="ctr">
            <a:norm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6000" b="1" dirty="0">
                <a:latin typeface="+mj-lt"/>
              </a:rPr>
              <a:t>learn git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702435-A989-4B2D-BD9A-94EFE69D67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SQLDay</a:t>
            </a:r>
            <a:r>
              <a:rPr lang="en-US" dirty="0"/>
              <a:t> 202</a:t>
            </a:r>
            <a:r>
              <a:rPr lang="pl-PL" dirty="0"/>
              <a:t>2</a:t>
            </a:r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155B08E-A3D6-4D20-AE68-F6EEC7FDE111}"/>
              </a:ext>
            </a:extLst>
          </p:cNvPr>
          <p:cNvCxnSpPr/>
          <p:nvPr/>
        </p:nvCxnSpPr>
        <p:spPr>
          <a:xfrm>
            <a:off x="3546764" y="1699491"/>
            <a:ext cx="5089236" cy="0"/>
          </a:xfrm>
          <a:prstGeom prst="line">
            <a:avLst/>
          </a:prstGeom>
          <a:ln>
            <a:solidFill>
              <a:srgbClr val="FBAB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8A938D0B-1BC0-A818-E5BE-4CF3EC390DF7}"/>
              </a:ext>
            </a:extLst>
          </p:cNvPr>
          <p:cNvSpPr/>
          <p:nvPr/>
        </p:nvSpPr>
        <p:spPr>
          <a:xfrm>
            <a:off x="5136342" y="2865120"/>
            <a:ext cx="1910080" cy="104783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L" sz="8000" dirty="0">
                <a:solidFill>
                  <a:schemeClr val="tx1"/>
                </a:solidFill>
                <a:latin typeface="+mj-lt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0675731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AF66A-54F2-4D01-AF00-55361F8BE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l-PL" sz="2400" spc="300" dirty="0" err="1"/>
              <a:t>how</a:t>
            </a:r>
            <a:r>
              <a:rPr lang="pl-PL" sz="2400" spc="300" dirty="0"/>
              <a:t> to </a:t>
            </a:r>
            <a:r>
              <a:rPr lang="pl-PL" sz="2400" spc="300" dirty="0" err="1"/>
              <a:t>become</a:t>
            </a:r>
            <a:r>
              <a:rPr lang="pl-PL" sz="2400" spc="300" dirty="0"/>
              <a:t> a </a:t>
            </a:r>
            <a:r>
              <a:rPr lang="pl-PL" sz="2400" spc="300" dirty="0" err="1"/>
              <a:t>better</a:t>
            </a:r>
            <a:r>
              <a:rPr lang="pl-PL" sz="2400" spc="300" dirty="0"/>
              <a:t> data </a:t>
            </a:r>
            <a:r>
              <a:rPr lang="pl-PL" sz="2400" spc="300" dirty="0" err="1"/>
              <a:t>enginner</a:t>
            </a:r>
            <a:r>
              <a:rPr lang="pl-PL" sz="2400" spc="300" dirty="0"/>
              <a:t>?</a:t>
            </a:r>
            <a:endParaRPr lang="en-US" sz="2400" spc="3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423F17-3B13-442D-BD64-8C6373D5DF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79"/>
            <a:ext cx="10515600" cy="4165283"/>
          </a:xfrm>
        </p:spPr>
        <p:txBody>
          <a:bodyPr anchor="ctr">
            <a:norm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6000" b="1" dirty="0">
                <a:latin typeface="+mj-lt"/>
              </a:rPr>
              <a:t>ask for code review (properly)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702435-A989-4B2D-BD9A-94EFE69D67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SQLDay</a:t>
            </a:r>
            <a:r>
              <a:rPr lang="en-US" dirty="0"/>
              <a:t> 202</a:t>
            </a:r>
            <a:r>
              <a:rPr lang="pl-PL" dirty="0"/>
              <a:t>2</a:t>
            </a:r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155B08E-A3D6-4D20-AE68-F6EEC7FDE111}"/>
              </a:ext>
            </a:extLst>
          </p:cNvPr>
          <p:cNvCxnSpPr/>
          <p:nvPr/>
        </p:nvCxnSpPr>
        <p:spPr>
          <a:xfrm>
            <a:off x="3546764" y="1699491"/>
            <a:ext cx="5089236" cy="0"/>
          </a:xfrm>
          <a:prstGeom prst="line">
            <a:avLst/>
          </a:prstGeom>
          <a:ln>
            <a:solidFill>
              <a:srgbClr val="FBAB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4B86C5D2-2455-20EB-F2C3-272B78C6AFCF}"/>
              </a:ext>
            </a:extLst>
          </p:cNvPr>
          <p:cNvSpPr/>
          <p:nvPr/>
        </p:nvSpPr>
        <p:spPr>
          <a:xfrm>
            <a:off x="5136342" y="2865120"/>
            <a:ext cx="1910080" cy="104783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L" sz="8000" dirty="0">
                <a:solidFill>
                  <a:schemeClr val="tx1"/>
                </a:solidFill>
                <a:latin typeface="+mj-lt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5342393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AF66A-54F2-4D01-AF00-55361F8BE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l-PL" sz="2400" spc="300" dirty="0" err="1"/>
              <a:t>learn</a:t>
            </a:r>
            <a:r>
              <a:rPr lang="pl-PL" sz="2400" spc="300" dirty="0"/>
              <a:t> git</a:t>
            </a:r>
            <a:endParaRPr lang="en-US" sz="2400" spc="3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702435-A989-4B2D-BD9A-94EFE69D67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SQLDay</a:t>
            </a:r>
            <a:r>
              <a:rPr lang="en-US" dirty="0"/>
              <a:t> 202</a:t>
            </a:r>
            <a:r>
              <a:rPr lang="pl-PL" dirty="0"/>
              <a:t>2</a:t>
            </a:r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155B08E-A3D6-4D20-AE68-F6EEC7FDE111}"/>
              </a:ext>
            </a:extLst>
          </p:cNvPr>
          <p:cNvCxnSpPr/>
          <p:nvPr/>
        </p:nvCxnSpPr>
        <p:spPr>
          <a:xfrm>
            <a:off x="3546764" y="1699491"/>
            <a:ext cx="5089236" cy="0"/>
          </a:xfrm>
          <a:prstGeom prst="line">
            <a:avLst/>
          </a:prstGeom>
          <a:ln>
            <a:solidFill>
              <a:srgbClr val="FBAB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4">
            <a:extLst>
              <a:ext uri="{FF2B5EF4-FFF2-40B4-BE49-F238E27FC236}">
                <a16:creationId xmlns:a16="http://schemas.microsoft.com/office/drawing/2014/main" id="{A0A78AEF-CE84-98C2-351E-7038165ACD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6359" y="1867921"/>
            <a:ext cx="6470046" cy="4320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56184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AF66A-54F2-4D01-AF00-55361F8BE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l-PL" sz="2400" spc="300" dirty="0" err="1"/>
              <a:t>ask</a:t>
            </a:r>
            <a:r>
              <a:rPr lang="pl-PL" sz="2400" spc="300" dirty="0"/>
              <a:t> for </a:t>
            </a:r>
            <a:r>
              <a:rPr lang="pl-PL" sz="2400" spc="300" dirty="0" err="1"/>
              <a:t>code</a:t>
            </a:r>
            <a:r>
              <a:rPr lang="pl-PL" sz="2400" spc="300" dirty="0"/>
              <a:t> </a:t>
            </a:r>
            <a:r>
              <a:rPr lang="pl-PL" sz="2400" spc="300" dirty="0" err="1"/>
              <a:t>review</a:t>
            </a:r>
            <a:r>
              <a:rPr lang="pl-PL" sz="2400" spc="300" dirty="0"/>
              <a:t> (</a:t>
            </a:r>
            <a:r>
              <a:rPr lang="pl-PL" sz="2400" spc="300" dirty="0" err="1"/>
              <a:t>properly</a:t>
            </a:r>
            <a:r>
              <a:rPr lang="pl-PL" sz="2400" spc="300" dirty="0"/>
              <a:t>)</a:t>
            </a:r>
            <a:endParaRPr lang="en-US" sz="2400" spc="3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423F17-3B13-442D-BD64-8C6373D5DF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79"/>
            <a:ext cx="10515600" cy="4165283"/>
          </a:xfrm>
        </p:spPr>
        <p:txBody>
          <a:bodyPr anchor="ctr">
            <a:norm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6000" b="1" dirty="0">
                <a:latin typeface="+mj-lt"/>
              </a:rPr>
              <a:t>quality pull requests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702435-A989-4B2D-BD9A-94EFE69D67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SQLDay</a:t>
            </a:r>
            <a:r>
              <a:rPr lang="en-US" dirty="0"/>
              <a:t> 202</a:t>
            </a:r>
            <a:r>
              <a:rPr lang="pl-PL" dirty="0"/>
              <a:t>2</a:t>
            </a:r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155B08E-A3D6-4D20-AE68-F6EEC7FDE111}"/>
              </a:ext>
            </a:extLst>
          </p:cNvPr>
          <p:cNvCxnSpPr/>
          <p:nvPr/>
        </p:nvCxnSpPr>
        <p:spPr>
          <a:xfrm>
            <a:off x="3546764" y="1699491"/>
            <a:ext cx="5089236" cy="0"/>
          </a:xfrm>
          <a:prstGeom prst="line">
            <a:avLst/>
          </a:prstGeom>
          <a:ln>
            <a:solidFill>
              <a:srgbClr val="FBAB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99077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AF66A-54F2-4D01-AF00-55361F8BE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l-PL" sz="2400" spc="300" dirty="0" err="1"/>
              <a:t>ask</a:t>
            </a:r>
            <a:r>
              <a:rPr lang="pl-PL" sz="2400" spc="300" dirty="0"/>
              <a:t> for </a:t>
            </a:r>
            <a:r>
              <a:rPr lang="pl-PL" sz="2400" spc="300" dirty="0" err="1"/>
              <a:t>code</a:t>
            </a:r>
            <a:r>
              <a:rPr lang="pl-PL" sz="2400" spc="300" dirty="0"/>
              <a:t> </a:t>
            </a:r>
            <a:r>
              <a:rPr lang="pl-PL" sz="2400" spc="300" dirty="0" err="1"/>
              <a:t>review</a:t>
            </a:r>
            <a:r>
              <a:rPr lang="pl-PL" sz="2400" spc="300" dirty="0"/>
              <a:t> (</a:t>
            </a:r>
            <a:r>
              <a:rPr lang="pl-PL" sz="2400" spc="300" dirty="0" err="1"/>
              <a:t>properly</a:t>
            </a:r>
            <a:r>
              <a:rPr lang="pl-PL" sz="2400" spc="300" dirty="0"/>
              <a:t>)</a:t>
            </a:r>
            <a:endParaRPr lang="en-US" sz="2400" spc="3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702435-A989-4B2D-BD9A-94EFE69D67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SQLDay</a:t>
            </a:r>
            <a:r>
              <a:rPr lang="en-US" dirty="0"/>
              <a:t> 202</a:t>
            </a:r>
            <a:r>
              <a:rPr lang="pl-PL" dirty="0"/>
              <a:t>2</a:t>
            </a:r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155B08E-A3D6-4D20-AE68-F6EEC7FDE111}"/>
              </a:ext>
            </a:extLst>
          </p:cNvPr>
          <p:cNvCxnSpPr/>
          <p:nvPr/>
        </p:nvCxnSpPr>
        <p:spPr>
          <a:xfrm>
            <a:off x="3546764" y="1699491"/>
            <a:ext cx="5089236" cy="0"/>
          </a:xfrm>
          <a:prstGeom prst="line">
            <a:avLst/>
          </a:prstGeom>
          <a:ln>
            <a:solidFill>
              <a:srgbClr val="FBAB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6FF34A88-7FBA-0969-6A49-8676ED849D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6800" y="1710000"/>
            <a:ext cx="6235560" cy="504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D6C1889-2972-D460-6DE3-54348197E6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00" y="1710000"/>
            <a:ext cx="6235560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1054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AF66A-54F2-4D01-AF00-55361F8BE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l-PL" sz="2400" spc="300" dirty="0" err="1"/>
              <a:t>ask</a:t>
            </a:r>
            <a:r>
              <a:rPr lang="pl-PL" sz="2400" spc="300" dirty="0"/>
              <a:t> for </a:t>
            </a:r>
            <a:r>
              <a:rPr lang="pl-PL" sz="2400" spc="300" dirty="0" err="1"/>
              <a:t>code</a:t>
            </a:r>
            <a:r>
              <a:rPr lang="pl-PL" sz="2400" spc="300" dirty="0"/>
              <a:t> </a:t>
            </a:r>
            <a:r>
              <a:rPr lang="pl-PL" sz="2400" spc="300" dirty="0" err="1"/>
              <a:t>review</a:t>
            </a:r>
            <a:r>
              <a:rPr lang="pl-PL" sz="2400" spc="300" dirty="0"/>
              <a:t> (</a:t>
            </a:r>
            <a:r>
              <a:rPr lang="pl-PL" sz="2400" spc="300" dirty="0" err="1"/>
              <a:t>properly</a:t>
            </a:r>
            <a:r>
              <a:rPr lang="pl-PL" sz="2400" spc="300" dirty="0"/>
              <a:t>)</a:t>
            </a:r>
            <a:endParaRPr lang="en-US" sz="2400" spc="3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423F17-3B13-442D-BD64-8C6373D5DF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79"/>
            <a:ext cx="10515600" cy="4165283"/>
          </a:xfrm>
        </p:spPr>
        <p:txBody>
          <a:bodyPr anchor="ctr">
            <a:norm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6000" b="1" dirty="0">
                <a:latin typeface="+mj-lt"/>
              </a:rPr>
              <a:t>pull request templates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702435-A989-4B2D-BD9A-94EFE69D67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SQLDay</a:t>
            </a:r>
            <a:r>
              <a:rPr lang="en-US" dirty="0"/>
              <a:t> 202</a:t>
            </a:r>
            <a:r>
              <a:rPr lang="pl-PL" dirty="0"/>
              <a:t>2</a:t>
            </a:r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155B08E-A3D6-4D20-AE68-F6EEC7FDE111}"/>
              </a:ext>
            </a:extLst>
          </p:cNvPr>
          <p:cNvCxnSpPr/>
          <p:nvPr/>
        </p:nvCxnSpPr>
        <p:spPr>
          <a:xfrm>
            <a:off x="3546764" y="1699491"/>
            <a:ext cx="5089236" cy="0"/>
          </a:xfrm>
          <a:prstGeom prst="line">
            <a:avLst/>
          </a:prstGeom>
          <a:ln>
            <a:solidFill>
              <a:srgbClr val="FBAB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69572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AF66A-54F2-4D01-AF00-55361F8BE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l-PL" sz="2400" spc="300" dirty="0" err="1"/>
              <a:t>ask</a:t>
            </a:r>
            <a:r>
              <a:rPr lang="pl-PL" sz="2400" spc="300" dirty="0"/>
              <a:t> for </a:t>
            </a:r>
            <a:r>
              <a:rPr lang="pl-PL" sz="2400" spc="300" dirty="0" err="1"/>
              <a:t>code</a:t>
            </a:r>
            <a:r>
              <a:rPr lang="pl-PL" sz="2400" spc="300" dirty="0"/>
              <a:t> </a:t>
            </a:r>
            <a:r>
              <a:rPr lang="pl-PL" sz="2400" spc="300" dirty="0" err="1"/>
              <a:t>review</a:t>
            </a:r>
            <a:r>
              <a:rPr lang="pl-PL" sz="2400" spc="300" dirty="0"/>
              <a:t> (</a:t>
            </a:r>
            <a:r>
              <a:rPr lang="pl-PL" sz="2400" spc="300" dirty="0" err="1"/>
              <a:t>properly</a:t>
            </a:r>
            <a:r>
              <a:rPr lang="pl-PL" sz="2400" spc="300" dirty="0"/>
              <a:t>)</a:t>
            </a:r>
            <a:endParaRPr lang="en-US" sz="2400" spc="3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423F17-3B13-442D-BD64-8C6373D5DF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79"/>
            <a:ext cx="10515600" cy="4165283"/>
          </a:xfrm>
        </p:spPr>
        <p:txBody>
          <a:bodyPr anchor="ctr">
            <a:norm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6000" b="1" dirty="0">
                <a:latin typeface="+mj-lt"/>
              </a:rPr>
              <a:t>before handing over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702435-A989-4B2D-BD9A-94EFE69D67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SQLDay</a:t>
            </a:r>
            <a:r>
              <a:rPr lang="en-US" dirty="0"/>
              <a:t> 202</a:t>
            </a:r>
            <a:r>
              <a:rPr lang="pl-PL" dirty="0"/>
              <a:t>2</a:t>
            </a:r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155B08E-A3D6-4D20-AE68-F6EEC7FDE111}"/>
              </a:ext>
            </a:extLst>
          </p:cNvPr>
          <p:cNvCxnSpPr/>
          <p:nvPr/>
        </p:nvCxnSpPr>
        <p:spPr>
          <a:xfrm>
            <a:off x="3546764" y="1699491"/>
            <a:ext cx="5089236" cy="0"/>
          </a:xfrm>
          <a:prstGeom prst="line">
            <a:avLst/>
          </a:prstGeom>
          <a:ln>
            <a:solidFill>
              <a:srgbClr val="FBAB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39076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AF66A-54F2-4D01-AF00-55361F8BE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l-PL" sz="2400" spc="300" dirty="0" err="1"/>
              <a:t>how</a:t>
            </a:r>
            <a:r>
              <a:rPr lang="pl-PL" sz="2400" spc="300" dirty="0"/>
              <a:t> to </a:t>
            </a:r>
            <a:r>
              <a:rPr lang="pl-PL" sz="2400" spc="300" dirty="0" err="1"/>
              <a:t>become</a:t>
            </a:r>
            <a:r>
              <a:rPr lang="pl-PL" sz="2400" spc="300" dirty="0"/>
              <a:t> a </a:t>
            </a:r>
            <a:r>
              <a:rPr lang="pl-PL" sz="2400" spc="300" dirty="0" err="1"/>
              <a:t>better</a:t>
            </a:r>
            <a:r>
              <a:rPr lang="pl-PL" sz="2400" spc="300" dirty="0"/>
              <a:t> data </a:t>
            </a:r>
            <a:r>
              <a:rPr lang="pl-PL" sz="2400" spc="300" dirty="0" err="1"/>
              <a:t>enginner</a:t>
            </a:r>
            <a:r>
              <a:rPr lang="pl-PL" sz="2400" spc="300" dirty="0"/>
              <a:t>?</a:t>
            </a:r>
            <a:endParaRPr lang="en-US" sz="2400" spc="3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423F17-3B13-442D-BD64-8C6373D5DF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79"/>
            <a:ext cx="10515600" cy="4165283"/>
          </a:xfrm>
        </p:spPr>
        <p:txBody>
          <a:bodyPr anchor="ctr">
            <a:norm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6000" b="1" dirty="0">
                <a:latin typeface="+mj-lt"/>
              </a:rPr>
              <a:t>“data engineer” </a:t>
            </a:r>
            <a:br>
              <a:rPr lang="en-US" sz="6000" b="1" dirty="0">
                <a:latin typeface="+mj-lt"/>
              </a:rPr>
            </a:br>
            <a:r>
              <a:rPr lang="en-US" sz="6000" b="1" dirty="0">
                <a:latin typeface="+mj-lt"/>
              </a:rPr>
              <a:t>as a shortcut for all of us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702435-A989-4B2D-BD9A-94EFE69D67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SQLDay</a:t>
            </a:r>
            <a:r>
              <a:rPr lang="en-US" dirty="0"/>
              <a:t> 202</a:t>
            </a:r>
            <a:r>
              <a:rPr lang="pl-PL" dirty="0"/>
              <a:t>2</a:t>
            </a:r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155B08E-A3D6-4D20-AE68-F6EEC7FDE111}"/>
              </a:ext>
            </a:extLst>
          </p:cNvPr>
          <p:cNvCxnSpPr/>
          <p:nvPr/>
        </p:nvCxnSpPr>
        <p:spPr>
          <a:xfrm>
            <a:off x="3546764" y="1699491"/>
            <a:ext cx="5089236" cy="0"/>
          </a:xfrm>
          <a:prstGeom prst="line">
            <a:avLst/>
          </a:prstGeom>
          <a:ln>
            <a:solidFill>
              <a:srgbClr val="FBAB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90774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AF66A-54F2-4D01-AF00-55361F8BE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l-PL" sz="2400" spc="300" dirty="0" err="1"/>
              <a:t>ask</a:t>
            </a:r>
            <a:r>
              <a:rPr lang="pl-PL" sz="2400" spc="300" dirty="0"/>
              <a:t> for </a:t>
            </a:r>
            <a:r>
              <a:rPr lang="pl-PL" sz="2400" spc="300" dirty="0" err="1"/>
              <a:t>code</a:t>
            </a:r>
            <a:r>
              <a:rPr lang="pl-PL" sz="2400" spc="300" dirty="0"/>
              <a:t> </a:t>
            </a:r>
            <a:r>
              <a:rPr lang="pl-PL" sz="2400" spc="300" dirty="0" err="1"/>
              <a:t>review</a:t>
            </a:r>
            <a:r>
              <a:rPr lang="pl-PL" sz="2400" spc="300" dirty="0"/>
              <a:t> (</a:t>
            </a:r>
            <a:r>
              <a:rPr lang="pl-PL" sz="2400" spc="300" dirty="0" err="1"/>
              <a:t>properly</a:t>
            </a:r>
            <a:r>
              <a:rPr lang="pl-PL" sz="2400" spc="300" dirty="0"/>
              <a:t>)</a:t>
            </a:r>
            <a:endParaRPr lang="en-US" sz="2400" spc="3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702435-A989-4B2D-BD9A-94EFE69D67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SQLDay</a:t>
            </a:r>
            <a:r>
              <a:rPr lang="en-US" dirty="0"/>
              <a:t> 202</a:t>
            </a:r>
            <a:r>
              <a:rPr lang="pl-PL" dirty="0"/>
              <a:t>2</a:t>
            </a:r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155B08E-A3D6-4D20-AE68-F6EEC7FDE111}"/>
              </a:ext>
            </a:extLst>
          </p:cNvPr>
          <p:cNvCxnSpPr/>
          <p:nvPr/>
        </p:nvCxnSpPr>
        <p:spPr>
          <a:xfrm>
            <a:off x="3546764" y="1699491"/>
            <a:ext cx="5089236" cy="0"/>
          </a:xfrm>
          <a:prstGeom prst="line">
            <a:avLst/>
          </a:prstGeom>
          <a:ln>
            <a:solidFill>
              <a:srgbClr val="FBAB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6E726A9C-9D70-996D-1F5B-2EF52D04F7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00" y="1710000"/>
            <a:ext cx="6235560" cy="504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E4ECF9F-895D-EE92-DD1C-98402703DA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96800" y="1710000"/>
            <a:ext cx="6235560" cy="5040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C9376E1-A82A-FD3D-3A45-0D26051313FC}"/>
              </a:ext>
            </a:extLst>
          </p:cNvPr>
          <p:cNvSpPr/>
          <p:nvPr/>
        </p:nvSpPr>
        <p:spPr>
          <a:xfrm>
            <a:off x="6852653" y="6452731"/>
            <a:ext cx="491583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1400" dirty="0">
                <a:hlinkClick r:id="rId6"/>
              </a:rPr>
              <a:t>query itself coming from sqlsunday</a:t>
            </a:r>
            <a:r>
              <a:rPr lang="en-GB" sz="1400" dirty="0"/>
              <a:t> get slides for bonus t-</a:t>
            </a:r>
            <a:r>
              <a:rPr lang="en-GB" sz="1400" dirty="0" err="1"/>
              <a:t>sql</a:t>
            </a:r>
            <a:r>
              <a:rPr lang="en-GB" sz="1400" dirty="0"/>
              <a:t> trick</a:t>
            </a:r>
            <a:endParaRPr lang="en-PL" sz="1400" dirty="0"/>
          </a:p>
        </p:txBody>
      </p:sp>
    </p:spTree>
    <p:extLst>
      <p:ext uri="{BB962C8B-B14F-4D97-AF65-F5344CB8AC3E}">
        <p14:creationId xmlns:p14="http://schemas.microsoft.com/office/powerpoint/2010/main" val="26655760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AF66A-54F2-4D01-AF00-55361F8BE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l-PL" sz="2400" spc="300" dirty="0" err="1"/>
              <a:t>how</a:t>
            </a:r>
            <a:r>
              <a:rPr lang="pl-PL" sz="2400" spc="300" dirty="0"/>
              <a:t> to </a:t>
            </a:r>
            <a:r>
              <a:rPr lang="pl-PL" sz="2400" spc="300" dirty="0" err="1"/>
              <a:t>become</a:t>
            </a:r>
            <a:r>
              <a:rPr lang="pl-PL" sz="2400" spc="300" dirty="0"/>
              <a:t> a </a:t>
            </a:r>
            <a:r>
              <a:rPr lang="pl-PL" sz="2400" spc="300" dirty="0" err="1"/>
              <a:t>better</a:t>
            </a:r>
            <a:r>
              <a:rPr lang="pl-PL" sz="2400" spc="300" dirty="0"/>
              <a:t> data </a:t>
            </a:r>
            <a:r>
              <a:rPr lang="pl-PL" sz="2400" spc="300" dirty="0" err="1"/>
              <a:t>enginner</a:t>
            </a:r>
            <a:r>
              <a:rPr lang="pl-PL" sz="2400" spc="300" dirty="0"/>
              <a:t>?</a:t>
            </a:r>
            <a:endParaRPr lang="en-US" sz="2400" spc="3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423F17-3B13-442D-BD64-8C6373D5DF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79"/>
            <a:ext cx="10515600" cy="4165283"/>
          </a:xfrm>
        </p:spPr>
        <p:txBody>
          <a:bodyPr anchor="ctr">
            <a:norm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6000" b="1" dirty="0">
                <a:latin typeface="+mj-lt"/>
              </a:rPr>
              <a:t>ask for code review (properly)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702435-A989-4B2D-BD9A-94EFE69D67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SQLDay</a:t>
            </a:r>
            <a:r>
              <a:rPr lang="en-US" dirty="0"/>
              <a:t> 202</a:t>
            </a:r>
            <a:r>
              <a:rPr lang="pl-PL" dirty="0"/>
              <a:t>2</a:t>
            </a:r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155B08E-A3D6-4D20-AE68-F6EEC7FDE111}"/>
              </a:ext>
            </a:extLst>
          </p:cNvPr>
          <p:cNvCxnSpPr/>
          <p:nvPr/>
        </p:nvCxnSpPr>
        <p:spPr>
          <a:xfrm>
            <a:off x="3546764" y="1699491"/>
            <a:ext cx="5089236" cy="0"/>
          </a:xfrm>
          <a:prstGeom prst="line">
            <a:avLst/>
          </a:prstGeom>
          <a:ln>
            <a:solidFill>
              <a:srgbClr val="FBAB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8C5F7C8F-B494-2523-2092-4B64B6F8E7D7}"/>
              </a:ext>
            </a:extLst>
          </p:cNvPr>
          <p:cNvSpPr/>
          <p:nvPr/>
        </p:nvSpPr>
        <p:spPr>
          <a:xfrm>
            <a:off x="5136342" y="2905083"/>
            <a:ext cx="1910080" cy="104783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L" sz="8000" dirty="0">
                <a:solidFill>
                  <a:schemeClr val="tx1"/>
                </a:solidFill>
                <a:latin typeface="+mj-lt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8276309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AF66A-54F2-4D01-AF00-55361F8BE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l-PL" sz="2400" spc="300" dirty="0" err="1"/>
              <a:t>how</a:t>
            </a:r>
            <a:r>
              <a:rPr lang="pl-PL" sz="2400" spc="300" dirty="0"/>
              <a:t> to </a:t>
            </a:r>
            <a:r>
              <a:rPr lang="pl-PL" sz="2400" spc="300" dirty="0" err="1"/>
              <a:t>become</a:t>
            </a:r>
            <a:r>
              <a:rPr lang="pl-PL" sz="2400" spc="300" dirty="0"/>
              <a:t> a </a:t>
            </a:r>
            <a:r>
              <a:rPr lang="pl-PL" sz="2400" spc="300" dirty="0" err="1"/>
              <a:t>better</a:t>
            </a:r>
            <a:r>
              <a:rPr lang="pl-PL" sz="2400" spc="300" dirty="0"/>
              <a:t> data </a:t>
            </a:r>
            <a:r>
              <a:rPr lang="pl-PL" sz="2400" spc="300" dirty="0" err="1"/>
              <a:t>enginner</a:t>
            </a:r>
            <a:r>
              <a:rPr lang="pl-PL" sz="2400" spc="300" dirty="0"/>
              <a:t>?</a:t>
            </a:r>
            <a:endParaRPr lang="en-US" sz="2400" spc="3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423F17-3B13-442D-BD64-8C6373D5DF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79"/>
            <a:ext cx="10515600" cy="4165283"/>
          </a:xfrm>
        </p:spPr>
        <p:txBody>
          <a:bodyPr anchor="ctr">
            <a:norm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6000" b="1" dirty="0">
                <a:latin typeface="+mj-lt"/>
              </a:rPr>
              <a:t>do the code review (properly)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702435-A989-4B2D-BD9A-94EFE69D67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SQLDay</a:t>
            </a:r>
            <a:r>
              <a:rPr lang="en-US" dirty="0"/>
              <a:t> 202</a:t>
            </a:r>
            <a:r>
              <a:rPr lang="pl-PL" dirty="0"/>
              <a:t>2</a:t>
            </a:r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155B08E-A3D6-4D20-AE68-F6EEC7FDE111}"/>
              </a:ext>
            </a:extLst>
          </p:cNvPr>
          <p:cNvCxnSpPr/>
          <p:nvPr/>
        </p:nvCxnSpPr>
        <p:spPr>
          <a:xfrm>
            <a:off x="3546764" y="1699491"/>
            <a:ext cx="5089236" cy="0"/>
          </a:xfrm>
          <a:prstGeom prst="line">
            <a:avLst/>
          </a:prstGeom>
          <a:ln>
            <a:solidFill>
              <a:srgbClr val="FBAB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BB4097AF-D224-3EBE-5FCB-5F6E36B6958A}"/>
              </a:ext>
            </a:extLst>
          </p:cNvPr>
          <p:cNvSpPr/>
          <p:nvPr/>
        </p:nvSpPr>
        <p:spPr>
          <a:xfrm>
            <a:off x="5012113" y="2905083"/>
            <a:ext cx="2158538" cy="104783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L" sz="8000" dirty="0">
                <a:solidFill>
                  <a:schemeClr val="tx1"/>
                </a:solidFill>
                <a:latin typeface="+mj-lt"/>
              </a:rPr>
              <a:t>2.5</a:t>
            </a:r>
          </a:p>
        </p:txBody>
      </p:sp>
    </p:spTree>
    <p:extLst>
      <p:ext uri="{BB962C8B-B14F-4D97-AF65-F5344CB8AC3E}">
        <p14:creationId xmlns:p14="http://schemas.microsoft.com/office/powerpoint/2010/main" val="40201381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AF66A-54F2-4D01-AF00-55361F8BE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l-PL" sz="2400" spc="300" dirty="0"/>
              <a:t>do the </a:t>
            </a:r>
            <a:r>
              <a:rPr lang="pl-PL" sz="2400" spc="300" dirty="0" err="1"/>
              <a:t>code</a:t>
            </a:r>
            <a:r>
              <a:rPr lang="pl-PL" sz="2400" spc="300" dirty="0"/>
              <a:t> </a:t>
            </a:r>
            <a:r>
              <a:rPr lang="pl-PL" sz="2400" spc="300" dirty="0" err="1"/>
              <a:t>review</a:t>
            </a:r>
            <a:r>
              <a:rPr lang="pl-PL" sz="2400" spc="300" dirty="0"/>
              <a:t> (</a:t>
            </a:r>
            <a:r>
              <a:rPr lang="pl-PL" sz="2400" spc="300" dirty="0" err="1"/>
              <a:t>properly</a:t>
            </a:r>
            <a:r>
              <a:rPr lang="pl-PL" sz="2400" spc="300" dirty="0"/>
              <a:t>)</a:t>
            </a:r>
            <a:endParaRPr lang="en-US" sz="2400" spc="3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702435-A989-4B2D-BD9A-94EFE69D67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SQLDay</a:t>
            </a:r>
            <a:r>
              <a:rPr lang="en-US" dirty="0"/>
              <a:t> 202</a:t>
            </a:r>
            <a:r>
              <a:rPr lang="pl-PL" dirty="0"/>
              <a:t>2</a:t>
            </a:r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155B08E-A3D6-4D20-AE68-F6EEC7FDE111}"/>
              </a:ext>
            </a:extLst>
          </p:cNvPr>
          <p:cNvCxnSpPr/>
          <p:nvPr/>
        </p:nvCxnSpPr>
        <p:spPr>
          <a:xfrm>
            <a:off x="3546764" y="1699491"/>
            <a:ext cx="5089236" cy="0"/>
          </a:xfrm>
          <a:prstGeom prst="line">
            <a:avLst/>
          </a:prstGeom>
          <a:ln>
            <a:solidFill>
              <a:srgbClr val="FBAB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2">
            <a:extLst>
              <a:ext uri="{FF2B5EF4-FFF2-40B4-BE49-F238E27FC236}">
                <a16:creationId xmlns:a16="http://schemas.microsoft.com/office/drawing/2014/main" id="{31B80296-F4F5-ECF1-E999-66C6A9FCC3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7382" y="1867921"/>
            <a:ext cx="5468000" cy="4320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84674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AF66A-54F2-4D01-AF00-55361F8BE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l-PL" sz="2400" spc="300" dirty="0"/>
              <a:t>do the </a:t>
            </a:r>
            <a:r>
              <a:rPr lang="pl-PL" sz="2400" spc="300" dirty="0" err="1"/>
              <a:t>code</a:t>
            </a:r>
            <a:r>
              <a:rPr lang="pl-PL" sz="2400" spc="300" dirty="0"/>
              <a:t> </a:t>
            </a:r>
            <a:r>
              <a:rPr lang="pl-PL" sz="2400" spc="300" dirty="0" err="1"/>
              <a:t>review</a:t>
            </a:r>
            <a:r>
              <a:rPr lang="pl-PL" sz="2400" spc="300" dirty="0"/>
              <a:t> (</a:t>
            </a:r>
            <a:r>
              <a:rPr lang="pl-PL" sz="2400" spc="300" dirty="0" err="1"/>
              <a:t>properly</a:t>
            </a:r>
            <a:r>
              <a:rPr lang="pl-PL" sz="2400" spc="300" dirty="0"/>
              <a:t>)</a:t>
            </a:r>
            <a:endParaRPr lang="en-US" sz="2400" spc="3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423F17-3B13-442D-BD64-8C6373D5DF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79"/>
            <a:ext cx="10515600" cy="4165283"/>
          </a:xfrm>
        </p:spPr>
        <p:txBody>
          <a:bodyPr anchor="ctr">
            <a:norm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6000" b="1" dirty="0">
                <a:latin typeface="+mj-lt"/>
              </a:rPr>
              <a:t>do the code review (properly)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702435-A989-4B2D-BD9A-94EFE69D67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SQLDay</a:t>
            </a:r>
            <a:r>
              <a:rPr lang="en-US" dirty="0"/>
              <a:t> 202</a:t>
            </a:r>
            <a:r>
              <a:rPr lang="pl-PL" dirty="0"/>
              <a:t>2</a:t>
            </a:r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155B08E-A3D6-4D20-AE68-F6EEC7FDE111}"/>
              </a:ext>
            </a:extLst>
          </p:cNvPr>
          <p:cNvCxnSpPr/>
          <p:nvPr/>
        </p:nvCxnSpPr>
        <p:spPr>
          <a:xfrm>
            <a:off x="3546764" y="1699491"/>
            <a:ext cx="5089236" cy="0"/>
          </a:xfrm>
          <a:prstGeom prst="line">
            <a:avLst/>
          </a:prstGeom>
          <a:ln>
            <a:solidFill>
              <a:srgbClr val="FBAB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61576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AF66A-54F2-4D01-AF00-55361F8BE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l-PL" sz="2400" spc="300" dirty="0"/>
              <a:t>do the </a:t>
            </a:r>
            <a:r>
              <a:rPr lang="pl-PL" sz="2400" spc="300" dirty="0" err="1"/>
              <a:t>code</a:t>
            </a:r>
            <a:r>
              <a:rPr lang="pl-PL" sz="2400" spc="300" dirty="0"/>
              <a:t> </a:t>
            </a:r>
            <a:r>
              <a:rPr lang="pl-PL" sz="2400" spc="300" dirty="0" err="1"/>
              <a:t>review</a:t>
            </a:r>
            <a:r>
              <a:rPr lang="pl-PL" sz="2400" spc="300" dirty="0"/>
              <a:t> (</a:t>
            </a:r>
            <a:r>
              <a:rPr lang="pl-PL" sz="2400" spc="300" dirty="0" err="1"/>
              <a:t>properly</a:t>
            </a:r>
            <a:r>
              <a:rPr lang="pl-PL" sz="2400" spc="300" dirty="0"/>
              <a:t>)</a:t>
            </a:r>
            <a:endParaRPr lang="en-US" sz="2400" spc="3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423F17-3B13-442D-BD64-8C6373D5DF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79"/>
            <a:ext cx="10515600" cy="4165283"/>
          </a:xfrm>
        </p:spPr>
        <p:txBody>
          <a:bodyPr anchor="ctr">
            <a:norm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6000" b="1" dirty="0">
                <a:latin typeface="+mj-lt"/>
              </a:rPr>
              <a:t>become a hacker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702435-A989-4B2D-BD9A-94EFE69D67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SQLDay</a:t>
            </a:r>
            <a:r>
              <a:rPr lang="en-US" dirty="0"/>
              <a:t> 202</a:t>
            </a:r>
            <a:r>
              <a:rPr lang="pl-PL" dirty="0"/>
              <a:t>2</a:t>
            </a:r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155B08E-A3D6-4D20-AE68-F6EEC7FDE111}"/>
              </a:ext>
            </a:extLst>
          </p:cNvPr>
          <p:cNvCxnSpPr/>
          <p:nvPr/>
        </p:nvCxnSpPr>
        <p:spPr>
          <a:xfrm>
            <a:off x="3546764" y="1699491"/>
            <a:ext cx="5089236" cy="0"/>
          </a:xfrm>
          <a:prstGeom prst="line">
            <a:avLst/>
          </a:prstGeom>
          <a:ln>
            <a:solidFill>
              <a:srgbClr val="FBAB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54582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AF66A-54F2-4D01-AF00-55361F8BE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l-PL" sz="2400" spc="300" dirty="0"/>
              <a:t>do the </a:t>
            </a:r>
            <a:r>
              <a:rPr lang="pl-PL" sz="2400" spc="300" dirty="0" err="1"/>
              <a:t>code</a:t>
            </a:r>
            <a:r>
              <a:rPr lang="pl-PL" sz="2400" spc="300" dirty="0"/>
              <a:t> </a:t>
            </a:r>
            <a:r>
              <a:rPr lang="pl-PL" sz="2400" spc="300" dirty="0" err="1"/>
              <a:t>review</a:t>
            </a:r>
            <a:r>
              <a:rPr lang="pl-PL" sz="2400" spc="300" dirty="0"/>
              <a:t> (</a:t>
            </a:r>
            <a:r>
              <a:rPr lang="pl-PL" sz="2400" spc="300" dirty="0" err="1"/>
              <a:t>properly</a:t>
            </a:r>
            <a:r>
              <a:rPr lang="pl-PL" sz="2400" spc="300" dirty="0"/>
              <a:t>)</a:t>
            </a:r>
            <a:endParaRPr lang="en-US" sz="2400" spc="3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423F17-3B13-442D-BD64-8C6373D5DF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79"/>
            <a:ext cx="10515600" cy="4165283"/>
          </a:xfrm>
        </p:spPr>
        <p:txBody>
          <a:bodyPr anchor="ctr">
            <a:norm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6000" b="1" dirty="0">
                <a:latin typeface="+mj-lt"/>
              </a:rPr>
              <a:t>code review checklist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702435-A989-4B2D-BD9A-94EFE69D67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SQLDay</a:t>
            </a:r>
            <a:r>
              <a:rPr lang="en-US" dirty="0"/>
              <a:t> 202</a:t>
            </a:r>
            <a:r>
              <a:rPr lang="pl-PL" dirty="0"/>
              <a:t>2</a:t>
            </a:r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155B08E-A3D6-4D20-AE68-F6EEC7FDE111}"/>
              </a:ext>
            </a:extLst>
          </p:cNvPr>
          <p:cNvCxnSpPr/>
          <p:nvPr/>
        </p:nvCxnSpPr>
        <p:spPr>
          <a:xfrm>
            <a:off x="3546764" y="1699491"/>
            <a:ext cx="5089236" cy="0"/>
          </a:xfrm>
          <a:prstGeom prst="line">
            <a:avLst/>
          </a:prstGeom>
          <a:ln>
            <a:solidFill>
              <a:srgbClr val="FBAB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15531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AF66A-54F2-4D01-AF00-55361F8BE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l-PL" sz="2400" spc="300" dirty="0"/>
              <a:t>do the </a:t>
            </a:r>
            <a:r>
              <a:rPr lang="pl-PL" sz="2400" spc="300" dirty="0" err="1"/>
              <a:t>code</a:t>
            </a:r>
            <a:r>
              <a:rPr lang="pl-PL" sz="2400" spc="300" dirty="0"/>
              <a:t> </a:t>
            </a:r>
            <a:r>
              <a:rPr lang="pl-PL" sz="2400" spc="300" dirty="0" err="1"/>
              <a:t>review</a:t>
            </a:r>
            <a:r>
              <a:rPr lang="pl-PL" sz="2400" spc="300" dirty="0"/>
              <a:t> (</a:t>
            </a:r>
            <a:r>
              <a:rPr lang="pl-PL" sz="2400" spc="300" dirty="0" err="1"/>
              <a:t>properly</a:t>
            </a:r>
            <a:r>
              <a:rPr lang="pl-PL" sz="2400" spc="300" dirty="0"/>
              <a:t>)</a:t>
            </a:r>
            <a:endParaRPr lang="en-US" sz="2400" spc="3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423F17-3B13-442D-BD64-8C6373D5DF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79"/>
            <a:ext cx="10515600" cy="4165283"/>
          </a:xfrm>
        </p:spPr>
        <p:txBody>
          <a:bodyPr anchor="ctr">
            <a:norm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6000" b="1" dirty="0">
                <a:latin typeface="+mj-lt"/>
              </a:rPr>
              <a:t>give clear and extensive feedback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702435-A989-4B2D-BD9A-94EFE69D67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SQLDay</a:t>
            </a:r>
            <a:r>
              <a:rPr lang="en-US" dirty="0"/>
              <a:t> 202</a:t>
            </a:r>
            <a:r>
              <a:rPr lang="pl-PL" dirty="0"/>
              <a:t>2</a:t>
            </a:r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155B08E-A3D6-4D20-AE68-F6EEC7FDE111}"/>
              </a:ext>
            </a:extLst>
          </p:cNvPr>
          <p:cNvCxnSpPr/>
          <p:nvPr/>
        </p:nvCxnSpPr>
        <p:spPr>
          <a:xfrm>
            <a:off x="3546764" y="1699491"/>
            <a:ext cx="5089236" cy="0"/>
          </a:xfrm>
          <a:prstGeom prst="line">
            <a:avLst/>
          </a:prstGeom>
          <a:ln>
            <a:solidFill>
              <a:srgbClr val="FBAB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375270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AF66A-54F2-4D01-AF00-55361F8BE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l-PL" sz="2400" spc="300" dirty="0"/>
              <a:t>do the </a:t>
            </a:r>
            <a:r>
              <a:rPr lang="pl-PL" sz="2400" spc="300" dirty="0" err="1"/>
              <a:t>code</a:t>
            </a:r>
            <a:r>
              <a:rPr lang="pl-PL" sz="2400" spc="300" dirty="0"/>
              <a:t> </a:t>
            </a:r>
            <a:r>
              <a:rPr lang="pl-PL" sz="2400" spc="300" dirty="0" err="1"/>
              <a:t>review</a:t>
            </a:r>
            <a:r>
              <a:rPr lang="pl-PL" sz="2400" spc="300" dirty="0"/>
              <a:t> (</a:t>
            </a:r>
            <a:r>
              <a:rPr lang="pl-PL" sz="2400" spc="300" dirty="0" err="1"/>
              <a:t>properly</a:t>
            </a:r>
            <a:r>
              <a:rPr lang="pl-PL" sz="2400" spc="300" dirty="0"/>
              <a:t>)</a:t>
            </a:r>
            <a:endParaRPr lang="en-US" sz="2400" spc="3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702435-A989-4B2D-BD9A-94EFE69D67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SQLDay</a:t>
            </a:r>
            <a:r>
              <a:rPr lang="en-US" dirty="0"/>
              <a:t> 202</a:t>
            </a:r>
            <a:r>
              <a:rPr lang="pl-PL" dirty="0"/>
              <a:t>2</a:t>
            </a:r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155B08E-A3D6-4D20-AE68-F6EEC7FDE111}"/>
              </a:ext>
            </a:extLst>
          </p:cNvPr>
          <p:cNvCxnSpPr/>
          <p:nvPr/>
        </p:nvCxnSpPr>
        <p:spPr>
          <a:xfrm>
            <a:off x="3546764" y="1699491"/>
            <a:ext cx="5089236" cy="0"/>
          </a:xfrm>
          <a:prstGeom prst="line">
            <a:avLst/>
          </a:prstGeom>
          <a:ln>
            <a:solidFill>
              <a:srgbClr val="FBAB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18791F34-F3CD-7A41-0E1E-60A305C591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9848" y="1681475"/>
            <a:ext cx="6823067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20437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AF66A-54F2-4D01-AF00-55361F8BE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l-PL" sz="2400" spc="300" dirty="0"/>
              <a:t>do the </a:t>
            </a:r>
            <a:r>
              <a:rPr lang="pl-PL" sz="2400" spc="300" dirty="0" err="1"/>
              <a:t>code</a:t>
            </a:r>
            <a:r>
              <a:rPr lang="pl-PL" sz="2400" spc="300" dirty="0"/>
              <a:t> </a:t>
            </a:r>
            <a:r>
              <a:rPr lang="pl-PL" sz="2400" spc="300" dirty="0" err="1"/>
              <a:t>review</a:t>
            </a:r>
            <a:r>
              <a:rPr lang="pl-PL" sz="2400" spc="300" dirty="0"/>
              <a:t> (</a:t>
            </a:r>
            <a:r>
              <a:rPr lang="pl-PL" sz="2400" spc="300" dirty="0" err="1"/>
              <a:t>properly</a:t>
            </a:r>
            <a:r>
              <a:rPr lang="pl-PL" sz="2400" spc="300" dirty="0"/>
              <a:t>)</a:t>
            </a:r>
            <a:endParaRPr lang="en-US" sz="2400" spc="3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423F17-3B13-442D-BD64-8C6373D5DF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79"/>
            <a:ext cx="10515600" cy="4165283"/>
          </a:xfrm>
        </p:spPr>
        <p:txBody>
          <a:bodyPr anchor="ctr">
            <a:norm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6000" b="1" dirty="0">
                <a:latin typeface="+mj-lt"/>
              </a:rPr>
              <a:t>time for code review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702435-A989-4B2D-BD9A-94EFE69D67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SQLDay</a:t>
            </a:r>
            <a:r>
              <a:rPr lang="en-US" dirty="0"/>
              <a:t> 202</a:t>
            </a:r>
            <a:r>
              <a:rPr lang="pl-PL" dirty="0"/>
              <a:t>2</a:t>
            </a:r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155B08E-A3D6-4D20-AE68-F6EEC7FDE111}"/>
              </a:ext>
            </a:extLst>
          </p:cNvPr>
          <p:cNvCxnSpPr/>
          <p:nvPr/>
        </p:nvCxnSpPr>
        <p:spPr>
          <a:xfrm>
            <a:off x="3546764" y="1699491"/>
            <a:ext cx="5089236" cy="0"/>
          </a:xfrm>
          <a:prstGeom prst="line">
            <a:avLst/>
          </a:prstGeom>
          <a:ln>
            <a:solidFill>
              <a:srgbClr val="FBAB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08200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AF66A-54F2-4D01-AF00-55361F8BE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l-PL" sz="2400" spc="300" dirty="0" err="1"/>
              <a:t>how</a:t>
            </a:r>
            <a:r>
              <a:rPr lang="pl-PL" sz="2400" spc="300" dirty="0"/>
              <a:t> to </a:t>
            </a:r>
            <a:r>
              <a:rPr lang="pl-PL" sz="2400" spc="300" dirty="0" err="1"/>
              <a:t>become</a:t>
            </a:r>
            <a:r>
              <a:rPr lang="pl-PL" sz="2400" spc="300" dirty="0"/>
              <a:t> a </a:t>
            </a:r>
            <a:r>
              <a:rPr lang="pl-PL" sz="2400" spc="300" dirty="0" err="1"/>
              <a:t>better</a:t>
            </a:r>
            <a:r>
              <a:rPr lang="pl-PL" sz="2400" spc="300" dirty="0"/>
              <a:t> data </a:t>
            </a:r>
            <a:r>
              <a:rPr lang="pl-PL" sz="2400" spc="300" dirty="0" err="1"/>
              <a:t>enginner</a:t>
            </a:r>
            <a:r>
              <a:rPr lang="pl-PL" sz="2400" spc="300" dirty="0"/>
              <a:t>?</a:t>
            </a:r>
            <a:endParaRPr lang="en-US" sz="2400" spc="3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423F17-3B13-442D-BD64-8C6373D5DF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79"/>
            <a:ext cx="10515600" cy="4165283"/>
          </a:xfrm>
        </p:spPr>
        <p:txBody>
          <a:bodyPr anchor="ctr">
            <a:norm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6000" b="1" dirty="0">
                <a:latin typeface="+mj-lt"/>
              </a:rPr>
              <a:t>exceptional data engineer?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702435-A989-4B2D-BD9A-94EFE69D67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SQLDay</a:t>
            </a:r>
            <a:r>
              <a:rPr lang="en-US" dirty="0"/>
              <a:t> 202</a:t>
            </a:r>
            <a:r>
              <a:rPr lang="pl-PL" dirty="0"/>
              <a:t>2</a:t>
            </a:r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155B08E-A3D6-4D20-AE68-F6EEC7FDE111}"/>
              </a:ext>
            </a:extLst>
          </p:cNvPr>
          <p:cNvCxnSpPr/>
          <p:nvPr/>
        </p:nvCxnSpPr>
        <p:spPr>
          <a:xfrm>
            <a:off x="3546764" y="1699491"/>
            <a:ext cx="5089236" cy="0"/>
          </a:xfrm>
          <a:prstGeom prst="line">
            <a:avLst/>
          </a:prstGeom>
          <a:ln>
            <a:solidFill>
              <a:srgbClr val="FBAB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843206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AF66A-54F2-4D01-AF00-55361F8BE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l-PL" sz="2400" spc="300" dirty="0" err="1"/>
              <a:t>how</a:t>
            </a:r>
            <a:r>
              <a:rPr lang="pl-PL" sz="2400" spc="300" dirty="0"/>
              <a:t> to </a:t>
            </a:r>
            <a:r>
              <a:rPr lang="pl-PL" sz="2400" spc="300" dirty="0" err="1"/>
              <a:t>become</a:t>
            </a:r>
            <a:r>
              <a:rPr lang="pl-PL" sz="2400" spc="300" dirty="0"/>
              <a:t> a </a:t>
            </a:r>
            <a:r>
              <a:rPr lang="pl-PL" sz="2400" spc="300" dirty="0" err="1"/>
              <a:t>better</a:t>
            </a:r>
            <a:r>
              <a:rPr lang="pl-PL" sz="2400" spc="300" dirty="0"/>
              <a:t> data </a:t>
            </a:r>
            <a:r>
              <a:rPr lang="pl-PL" sz="2400" spc="300" dirty="0" err="1"/>
              <a:t>enginner</a:t>
            </a:r>
            <a:r>
              <a:rPr lang="pl-PL" sz="2400" spc="300" dirty="0"/>
              <a:t>?</a:t>
            </a:r>
            <a:endParaRPr lang="en-US" sz="2400" spc="3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423F17-3B13-442D-BD64-8C6373D5DF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79"/>
            <a:ext cx="10515600" cy="4165283"/>
          </a:xfrm>
        </p:spPr>
        <p:txBody>
          <a:bodyPr anchor="ctr">
            <a:norm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6000" b="1" dirty="0">
                <a:latin typeface="+mj-lt"/>
              </a:rPr>
              <a:t>do the code review (properly)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702435-A989-4B2D-BD9A-94EFE69D67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SQLDay</a:t>
            </a:r>
            <a:r>
              <a:rPr lang="en-US" dirty="0"/>
              <a:t> 202</a:t>
            </a:r>
            <a:r>
              <a:rPr lang="pl-PL" dirty="0"/>
              <a:t>2</a:t>
            </a:r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155B08E-A3D6-4D20-AE68-F6EEC7FDE111}"/>
              </a:ext>
            </a:extLst>
          </p:cNvPr>
          <p:cNvCxnSpPr/>
          <p:nvPr/>
        </p:nvCxnSpPr>
        <p:spPr>
          <a:xfrm>
            <a:off x="3546764" y="1699491"/>
            <a:ext cx="5089236" cy="0"/>
          </a:xfrm>
          <a:prstGeom prst="line">
            <a:avLst/>
          </a:prstGeom>
          <a:ln>
            <a:solidFill>
              <a:srgbClr val="FBAB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98FCC093-2B32-752A-3F82-DFE077BED5F8}"/>
              </a:ext>
            </a:extLst>
          </p:cNvPr>
          <p:cNvSpPr/>
          <p:nvPr/>
        </p:nvSpPr>
        <p:spPr>
          <a:xfrm>
            <a:off x="5012113" y="2905083"/>
            <a:ext cx="2158538" cy="104783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L" sz="8000" dirty="0">
                <a:solidFill>
                  <a:schemeClr val="tx1"/>
                </a:solidFill>
                <a:latin typeface="+mj-lt"/>
              </a:rPr>
              <a:t>2.5</a:t>
            </a:r>
          </a:p>
        </p:txBody>
      </p:sp>
    </p:spTree>
    <p:extLst>
      <p:ext uri="{BB962C8B-B14F-4D97-AF65-F5344CB8AC3E}">
        <p14:creationId xmlns:p14="http://schemas.microsoft.com/office/powerpoint/2010/main" val="26996395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AF66A-54F2-4D01-AF00-55361F8BE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l-PL" sz="2400" spc="300" dirty="0" err="1"/>
              <a:t>how</a:t>
            </a:r>
            <a:r>
              <a:rPr lang="pl-PL" sz="2400" spc="300" dirty="0"/>
              <a:t> to </a:t>
            </a:r>
            <a:r>
              <a:rPr lang="pl-PL" sz="2400" spc="300" dirty="0" err="1"/>
              <a:t>become</a:t>
            </a:r>
            <a:r>
              <a:rPr lang="pl-PL" sz="2400" spc="300" dirty="0"/>
              <a:t> a </a:t>
            </a:r>
            <a:r>
              <a:rPr lang="pl-PL" sz="2400" spc="300" dirty="0" err="1"/>
              <a:t>better</a:t>
            </a:r>
            <a:r>
              <a:rPr lang="pl-PL" sz="2400" spc="300" dirty="0"/>
              <a:t> data </a:t>
            </a:r>
            <a:r>
              <a:rPr lang="pl-PL" sz="2400" spc="300" dirty="0" err="1"/>
              <a:t>enginner</a:t>
            </a:r>
            <a:r>
              <a:rPr lang="pl-PL" sz="2400" spc="300" dirty="0"/>
              <a:t>?</a:t>
            </a:r>
            <a:endParaRPr lang="en-US" sz="2400" spc="3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423F17-3B13-442D-BD64-8C6373D5DF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79"/>
            <a:ext cx="10515600" cy="4165283"/>
          </a:xfrm>
        </p:spPr>
        <p:txBody>
          <a:bodyPr anchor="ctr">
            <a:norm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6000" b="1" dirty="0">
                <a:latin typeface="+mj-lt"/>
              </a:rPr>
              <a:t>don’t be afraid of complex tasks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702435-A989-4B2D-BD9A-94EFE69D67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SQLDay</a:t>
            </a:r>
            <a:r>
              <a:rPr lang="en-US" dirty="0"/>
              <a:t> 202</a:t>
            </a:r>
            <a:r>
              <a:rPr lang="pl-PL" dirty="0"/>
              <a:t>2</a:t>
            </a:r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155B08E-A3D6-4D20-AE68-F6EEC7FDE111}"/>
              </a:ext>
            </a:extLst>
          </p:cNvPr>
          <p:cNvCxnSpPr/>
          <p:nvPr/>
        </p:nvCxnSpPr>
        <p:spPr>
          <a:xfrm>
            <a:off x="3546764" y="1699491"/>
            <a:ext cx="5089236" cy="0"/>
          </a:xfrm>
          <a:prstGeom prst="line">
            <a:avLst/>
          </a:prstGeom>
          <a:ln>
            <a:solidFill>
              <a:srgbClr val="FBAB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5472FA3B-0630-EDBB-2285-DAE791957A09}"/>
              </a:ext>
            </a:extLst>
          </p:cNvPr>
          <p:cNvSpPr/>
          <p:nvPr/>
        </p:nvSpPr>
        <p:spPr>
          <a:xfrm>
            <a:off x="5012113" y="2905083"/>
            <a:ext cx="2158538" cy="104783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L" sz="8000" dirty="0">
                <a:solidFill>
                  <a:schemeClr val="tx1"/>
                </a:solidFill>
                <a:latin typeface="+mj-lt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87697900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AF66A-54F2-4D01-AF00-55361F8BE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l-PL" sz="2400" spc="300" dirty="0" err="1"/>
              <a:t>don’t</a:t>
            </a:r>
            <a:r>
              <a:rPr lang="pl-PL" sz="2400" spc="300" dirty="0"/>
              <a:t> be </a:t>
            </a:r>
            <a:r>
              <a:rPr lang="pl-PL" sz="2400" spc="300" dirty="0" err="1"/>
              <a:t>afraid</a:t>
            </a:r>
            <a:r>
              <a:rPr lang="pl-PL" sz="2400" spc="300" dirty="0"/>
              <a:t> of </a:t>
            </a:r>
            <a:r>
              <a:rPr lang="pl-PL" sz="2400" spc="300" dirty="0" err="1"/>
              <a:t>complex</a:t>
            </a:r>
            <a:r>
              <a:rPr lang="pl-PL" sz="2400" spc="300" dirty="0"/>
              <a:t> </a:t>
            </a:r>
            <a:r>
              <a:rPr lang="pl-PL" sz="2400" spc="300" dirty="0" err="1"/>
              <a:t>tasks</a:t>
            </a:r>
            <a:endParaRPr lang="en-US" sz="2400" spc="3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702435-A989-4B2D-BD9A-94EFE69D67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SQLDay</a:t>
            </a:r>
            <a:r>
              <a:rPr lang="en-US" dirty="0"/>
              <a:t> 202</a:t>
            </a:r>
            <a:r>
              <a:rPr lang="pl-PL" dirty="0"/>
              <a:t>2</a:t>
            </a:r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155B08E-A3D6-4D20-AE68-F6EEC7FDE111}"/>
              </a:ext>
            </a:extLst>
          </p:cNvPr>
          <p:cNvCxnSpPr/>
          <p:nvPr/>
        </p:nvCxnSpPr>
        <p:spPr>
          <a:xfrm>
            <a:off x="3546764" y="1699491"/>
            <a:ext cx="5089236" cy="0"/>
          </a:xfrm>
          <a:prstGeom prst="line">
            <a:avLst/>
          </a:prstGeom>
          <a:ln>
            <a:solidFill>
              <a:srgbClr val="FBAB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2">
            <a:extLst>
              <a:ext uri="{FF2B5EF4-FFF2-40B4-BE49-F238E27FC236}">
                <a16:creationId xmlns:a16="http://schemas.microsoft.com/office/drawing/2014/main" id="{0F8D372A-D2B2-6C84-A419-F5B00D2734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6525" y="1867921"/>
            <a:ext cx="6569713" cy="4320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627705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AF66A-54F2-4D01-AF00-55361F8BE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l-PL" sz="2400" spc="300" dirty="0" err="1"/>
              <a:t>don’t</a:t>
            </a:r>
            <a:r>
              <a:rPr lang="pl-PL" sz="2400" spc="300" dirty="0"/>
              <a:t> be </a:t>
            </a:r>
            <a:r>
              <a:rPr lang="pl-PL" sz="2400" spc="300" dirty="0" err="1"/>
              <a:t>afraid</a:t>
            </a:r>
            <a:r>
              <a:rPr lang="pl-PL" sz="2400" spc="300" dirty="0"/>
              <a:t> of </a:t>
            </a:r>
            <a:r>
              <a:rPr lang="pl-PL" sz="2400" spc="300" dirty="0" err="1"/>
              <a:t>complex</a:t>
            </a:r>
            <a:r>
              <a:rPr lang="pl-PL" sz="2400" spc="300" dirty="0"/>
              <a:t> </a:t>
            </a:r>
            <a:r>
              <a:rPr lang="pl-PL" sz="2400" spc="300" dirty="0" err="1"/>
              <a:t>tasks</a:t>
            </a:r>
            <a:endParaRPr lang="en-US" sz="2400" b="1" spc="3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423F17-3B13-442D-BD64-8C6373D5DF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79"/>
            <a:ext cx="10515600" cy="4165283"/>
          </a:xfrm>
        </p:spPr>
        <p:txBody>
          <a:bodyPr anchor="ctr">
            <a:norm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6000" b="1" dirty="0">
                <a:latin typeface="+mj-lt"/>
              </a:rPr>
              <a:t>an opportunity to learn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702435-A989-4B2D-BD9A-94EFE69D67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SQLDay</a:t>
            </a:r>
            <a:r>
              <a:rPr lang="en-US" dirty="0"/>
              <a:t> 202</a:t>
            </a:r>
            <a:r>
              <a:rPr lang="pl-PL" dirty="0"/>
              <a:t>2</a:t>
            </a:r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155B08E-A3D6-4D20-AE68-F6EEC7FDE111}"/>
              </a:ext>
            </a:extLst>
          </p:cNvPr>
          <p:cNvCxnSpPr/>
          <p:nvPr/>
        </p:nvCxnSpPr>
        <p:spPr>
          <a:xfrm>
            <a:off x="3546764" y="1699491"/>
            <a:ext cx="5089236" cy="0"/>
          </a:xfrm>
          <a:prstGeom prst="line">
            <a:avLst/>
          </a:prstGeom>
          <a:ln>
            <a:solidFill>
              <a:srgbClr val="FBAB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872552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AF66A-54F2-4D01-AF00-55361F8BE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l-PL" sz="2400" spc="300" dirty="0" err="1"/>
              <a:t>don’t</a:t>
            </a:r>
            <a:r>
              <a:rPr lang="pl-PL" sz="2400" spc="300" dirty="0"/>
              <a:t> be </a:t>
            </a:r>
            <a:r>
              <a:rPr lang="pl-PL" sz="2400" spc="300" dirty="0" err="1"/>
              <a:t>afraid</a:t>
            </a:r>
            <a:r>
              <a:rPr lang="pl-PL" sz="2400" spc="300" dirty="0"/>
              <a:t> of </a:t>
            </a:r>
            <a:r>
              <a:rPr lang="pl-PL" sz="2400" spc="300" dirty="0" err="1"/>
              <a:t>complex</a:t>
            </a:r>
            <a:r>
              <a:rPr lang="pl-PL" sz="2400" spc="300" dirty="0"/>
              <a:t> </a:t>
            </a:r>
            <a:r>
              <a:rPr lang="pl-PL" sz="2400" spc="300" dirty="0" err="1"/>
              <a:t>tasks</a:t>
            </a:r>
            <a:endParaRPr lang="en-US" sz="2400" b="1" spc="3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423F17-3B13-442D-BD64-8C6373D5DF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79"/>
            <a:ext cx="10515600" cy="4165283"/>
          </a:xfrm>
        </p:spPr>
        <p:txBody>
          <a:bodyPr anchor="ctr">
            <a:norm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6000" b="1" dirty="0">
                <a:latin typeface="+mj-lt"/>
              </a:rPr>
              <a:t>tech and business knowledge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702435-A989-4B2D-BD9A-94EFE69D67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SQLDay</a:t>
            </a:r>
            <a:r>
              <a:rPr lang="en-US" dirty="0"/>
              <a:t> 202</a:t>
            </a:r>
            <a:r>
              <a:rPr lang="pl-PL" dirty="0"/>
              <a:t>2</a:t>
            </a:r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155B08E-A3D6-4D20-AE68-F6EEC7FDE111}"/>
              </a:ext>
            </a:extLst>
          </p:cNvPr>
          <p:cNvCxnSpPr/>
          <p:nvPr/>
        </p:nvCxnSpPr>
        <p:spPr>
          <a:xfrm>
            <a:off x="3546764" y="1699491"/>
            <a:ext cx="5089236" cy="0"/>
          </a:xfrm>
          <a:prstGeom prst="line">
            <a:avLst/>
          </a:prstGeom>
          <a:ln>
            <a:solidFill>
              <a:srgbClr val="FBAB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007654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AF66A-54F2-4D01-AF00-55361F8BE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l-PL" sz="2400" spc="300" dirty="0" err="1"/>
              <a:t>don’t</a:t>
            </a:r>
            <a:r>
              <a:rPr lang="pl-PL" sz="2400" spc="300" dirty="0"/>
              <a:t> be </a:t>
            </a:r>
            <a:r>
              <a:rPr lang="pl-PL" sz="2400" spc="300" dirty="0" err="1"/>
              <a:t>afraid</a:t>
            </a:r>
            <a:r>
              <a:rPr lang="pl-PL" sz="2400" spc="300" dirty="0"/>
              <a:t> of </a:t>
            </a:r>
            <a:r>
              <a:rPr lang="pl-PL" sz="2400" spc="300" dirty="0" err="1"/>
              <a:t>complex</a:t>
            </a:r>
            <a:r>
              <a:rPr lang="pl-PL" sz="2400" spc="300" dirty="0"/>
              <a:t> </a:t>
            </a:r>
            <a:r>
              <a:rPr lang="pl-PL" sz="2400" spc="300" dirty="0" err="1"/>
              <a:t>tasks</a:t>
            </a:r>
            <a:endParaRPr lang="en-US" sz="2400" b="1" spc="3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423F17-3B13-442D-BD64-8C6373D5DF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79"/>
            <a:ext cx="10515600" cy="4165283"/>
          </a:xfrm>
        </p:spPr>
        <p:txBody>
          <a:bodyPr anchor="ctr">
            <a:norm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6000" b="1" dirty="0">
                <a:latin typeface="+mj-lt"/>
              </a:rPr>
              <a:t>business knowledge also matter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702435-A989-4B2D-BD9A-94EFE69D67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SQLDay</a:t>
            </a:r>
            <a:r>
              <a:rPr lang="en-US" dirty="0"/>
              <a:t> 202</a:t>
            </a:r>
            <a:r>
              <a:rPr lang="pl-PL" dirty="0"/>
              <a:t>2</a:t>
            </a:r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155B08E-A3D6-4D20-AE68-F6EEC7FDE111}"/>
              </a:ext>
            </a:extLst>
          </p:cNvPr>
          <p:cNvCxnSpPr/>
          <p:nvPr/>
        </p:nvCxnSpPr>
        <p:spPr>
          <a:xfrm>
            <a:off x="3546764" y="1699491"/>
            <a:ext cx="5089236" cy="0"/>
          </a:xfrm>
          <a:prstGeom prst="line">
            <a:avLst/>
          </a:prstGeom>
          <a:ln>
            <a:solidFill>
              <a:srgbClr val="FBAB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707786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AF66A-54F2-4D01-AF00-55361F8BE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l-PL" sz="2400" spc="300" dirty="0" err="1"/>
              <a:t>don’t</a:t>
            </a:r>
            <a:r>
              <a:rPr lang="pl-PL" sz="2400" spc="300" dirty="0"/>
              <a:t> be </a:t>
            </a:r>
            <a:r>
              <a:rPr lang="pl-PL" sz="2400" spc="300" dirty="0" err="1"/>
              <a:t>afraid</a:t>
            </a:r>
            <a:r>
              <a:rPr lang="pl-PL" sz="2400" spc="300" dirty="0"/>
              <a:t> of </a:t>
            </a:r>
            <a:r>
              <a:rPr lang="pl-PL" sz="2400" spc="300" dirty="0" err="1"/>
              <a:t>complex</a:t>
            </a:r>
            <a:r>
              <a:rPr lang="pl-PL" sz="2400" spc="300" dirty="0"/>
              <a:t> </a:t>
            </a:r>
            <a:r>
              <a:rPr lang="pl-PL" sz="2400" spc="300" dirty="0" err="1"/>
              <a:t>tasks</a:t>
            </a:r>
            <a:endParaRPr lang="en-US" sz="2400" b="1" spc="3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423F17-3B13-442D-BD64-8C6373D5DF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79"/>
            <a:ext cx="10515600" cy="4165283"/>
          </a:xfrm>
        </p:spPr>
        <p:txBody>
          <a:bodyPr anchor="ctr">
            <a:norm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6000" b="1" dirty="0">
                <a:latin typeface="+mj-lt"/>
              </a:rPr>
              <a:t>there is always a team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702435-A989-4B2D-BD9A-94EFE69D67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SQLDay</a:t>
            </a:r>
            <a:r>
              <a:rPr lang="en-US" dirty="0"/>
              <a:t> 202</a:t>
            </a:r>
            <a:r>
              <a:rPr lang="pl-PL" dirty="0"/>
              <a:t>2</a:t>
            </a:r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155B08E-A3D6-4D20-AE68-F6EEC7FDE111}"/>
              </a:ext>
            </a:extLst>
          </p:cNvPr>
          <p:cNvCxnSpPr/>
          <p:nvPr/>
        </p:nvCxnSpPr>
        <p:spPr>
          <a:xfrm>
            <a:off x="3546764" y="1699491"/>
            <a:ext cx="5089236" cy="0"/>
          </a:xfrm>
          <a:prstGeom prst="line">
            <a:avLst/>
          </a:prstGeom>
          <a:ln>
            <a:solidFill>
              <a:srgbClr val="FBAB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582115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AF66A-54F2-4D01-AF00-55361F8BE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l-PL" sz="2400" spc="300" dirty="0" err="1"/>
              <a:t>how</a:t>
            </a:r>
            <a:r>
              <a:rPr lang="pl-PL" sz="2400" spc="300" dirty="0"/>
              <a:t> to </a:t>
            </a:r>
            <a:r>
              <a:rPr lang="pl-PL" sz="2400" spc="300" dirty="0" err="1"/>
              <a:t>become</a:t>
            </a:r>
            <a:r>
              <a:rPr lang="pl-PL" sz="2400" spc="300" dirty="0"/>
              <a:t> a </a:t>
            </a:r>
            <a:r>
              <a:rPr lang="pl-PL" sz="2400" spc="300" dirty="0" err="1"/>
              <a:t>better</a:t>
            </a:r>
            <a:r>
              <a:rPr lang="pl-PL" sz="2400" spc="300" dirty="0"/>
              <a:t> data </a:t>
            </a:r>
            <a:r>
              <a:rPr lang="pl-PL" sz="2400" spc="300" dirty="0" err="1"/>
              <a:t>enginner</a:t>
            </a:r>
            <a:r>
              <a:rPr lang="pl-PL" sz="2400" spc="300" dirty="0"/>
              <a:t>?</a:t>
            </a:r>
            <a:endParaRPr lang="en-US" sz="2400" spc="3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423F17-3B13-442D-BD64-8C6373D5DF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79"/>
            <a:ext cx="10515600" cy="4165283"/>
          </a:xfrm>
        </p:spPr>
        <p:txBody>
          <a:bodyPr anchor="ctr">
            <a:norm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6000" b="1" dirty="0">
                <a:latin typeface="+mj-lt"/>
              </a:rPr>
              <a:t>don’t be afraid of complex tasks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702435-A989-4B2D-BD9A-94EFE69D67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SQLDay</a:t>
            </a:r>
            <a:r>
              <a:rPr lang="en-US" dirty="0"/>
              <a:t> 202</a:t>
            </a:r>
            <a:r>
              <a:rPr lang="pl-PL" dirty="0"/>
              <a:t>2</a:t>
            </a:r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155B08E-A3D6-4D20-AE68-F6EEC7FDE111}"/>
              </a:ext>
            </a:extLst>
          </p:cNvPr>
          <p:cNvCxnSpPr/>
          <p:nvPr/>
        </p:nvCxnSpPr>
        <p:spPr>
          <a:xfrm>
            <a:off x="3546764" y="1699491"/>
            <a:ext cx="5089236" cy="0"/>
          </a:xfrm>
          <a:prstGeom prst="line">
            <a:avLst/>
          </a:prstGeom>
          <a:ln>
            <a:solidFill>
              <a:srgbClr val="FBAB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1AAA8E7B-D836-0E1A-753E-01E77FBA977A}"/>
              </a:ext>
            </a:extLst>
          </p:cNvPr>
          <p:cNvSpPr/>
          <p:nvPr/>
        </p:nvSpPr>
        <p:spPr>
          <a:xfrm>
            <a:off x="5012113" y="2905083"/>
            <a:ext cx="2158538" cy="104783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L" sz="8000" dirty="0">
                <a:solidFill>
                  <a:schemeClr val="tx1"/>
                </a:solidFill>
                <a:latin typeface="+mj-lt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2949346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AF66A-54F2-4D01-AF00-55361F8BE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l-PL" sz="2400" spc="300" dirty="0" err="1"/>
              <a:t>how</a:t>
            </a:r>
            <a:r>
              <a:rPr lang="pl-PL" sz="2400" spc="300" dirty="0"/>
              <a:t> to </a:t>
            </a:r>
            <a:r>
              <a:rPr lang="pl-PL" sz="2400" spc="300" dirty="0" err="1"/>
              <a:t>become</a:t>
            </a:r>
            <a:r>
              <a:rPr lang="pl-PL" sz="2400" spc="300" dirty="0"/>
              <a:t> a </a:t>
            </a:r>
            <a:r>
              <a:rPr lang="pl-PL" sz="2400" spc="300" dirty="0" err="1"/>
              <a:t>better</a:t>
            </a:r>
            <a:r>
              <a:rPr lang="pl-PL" sz="2400" spc="300" dirty="0"/>
              <a:t> data </a:t>
            </a:r>
            <a:r>
              <a:rPr lang="pl-PL" sz="2400" spc="300" dirty="0" err="1"/>
              <a:t>enginner</a:t>
            </a:r>
            <a:r>
              <a:rPr lang="pl-PL" sz="2400" spc="300" dirty="0"/>
              <a:t>?</a:t>
            </a:r>
            <a:endParaRPr lang="en-US" sz="2400" spc="3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423F17-3B13-442D-BD64-8C6373D5DF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79"/>
            <a:ext cx="10515600" cy="4165283"/>
          </a:xfrm>
        </p:spPr>
        <p:txBody>
          <a:bodyPr anchor="ctr">
            <a:norm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6000" b="1" dirty="0">
                <a:latin typeface="+mj-lt"/>
              </a:rPr>
              <a:t>don’t be afraid to speak up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702435-A989-4B2D-BD9A-94EFE69D67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SQLDay</a:t>
            </a:r>
            <a:r>
              <a:rPr lang="en-US" dirty="0"/>
              <a:t> 202</a:t>
            </a:r>
            <a:r>
              <a:rPr lang="pl-PL" dirty="0"/>
              <a:t>2</a:t>
            </a:r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155B08E-A3D6-4D20-AE68-F6EEC7FDE111}"/>
              </a:ext>
            </a:extLst>
          </p:cNvPr>
          <p:cNvCxnSpPr/>
          <p:nvPr/>
        </p:nvCxnSpPr>
        <p:spPr>
          <a:xfrm>
            <a:off x="3546764" y="1699491"/>
            <a:ext cx="5089236" cy="0"/>
          </a:xfrm>
          <a:prstGeom prst="line">
            <a:avLst/>
          </a:prstGeom>
          <a:ln>
            <a:solidFill>
              <a:srgbClr val="FBAB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67AB5698-8FA7-D828-E55A-1A464149D13E}"/>
              </a:ext>
            </a:extLst>
          </p:cNvPr>
          <p:cNvSpPr/>
          <p:nvPr/>
        </p:nvSpPr>
        <p:spPr>
          <a:xfrm>
            <a:off x="5012113" y="2905083"/>
            <a:ext cx="2158538" cy="104783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L" sz="8000" dirty="0">
                <a:solidFill>
                  <a:schemeClr val="tx1"/>
                </a:solidFill>
                <a:latin typeface="+mj-lt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0354559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AF66A-54F2-4D01-AF00-55361F8BE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l-PL" sz="2400" spc="300" dirty="0" err="1"/>
              <a:t>don’t</a:t>
            </a:r>
            <a:r>
              <a:rPr lang="pl-PL" sz="2400" spc="300" dirty="0"/>
              <a:t> be </a:t>
            </a:r>
            <a:r>
              <a:rPr lang="pl-PL" sz="2400" spc="300" dirty="0" err="1"/>
              <a:t>afraid</a:t>
            </a:r>
            <a:r>
              <a:rPr lang="pl-PL" sz="2400" spc="300" dirty="0"/>
              <a:t> to </a:t>
            </a:r>
            <a:r>
              <a:rPr lang="pl-PL" sz="2400" spc="300" dirty="0" err="1"/>
              <a:t>speak</a:t>
            </a:r>
            <a:r>
              <a:rPr lang="pl-PL" sz="2400" spc="300" dirty="0"/>
              <a:t> </a:t>
            </a:r>
            <a:r>
              <a:rPr lang="pl-PL" sz="2400" spc="300" dirty="0" err="1"/>
              <a:t>up</a:t>
            </a:r>
            <a:endParaRPr lang="en-US" sz="2400" spc="3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702435-A989-4B2D-BD9A-94EFE69D67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SQLDay</a:t>
            </a:r>
            <a:r>
              <a:rPr lang="en-US" dirty="0"/>
              <a:t> 202</a:t>
            </a:r>
            <a:r>
              <a:rPr lang="pl-PL" dirty="0"/>
              <a:t>2</a:t>
            </a:r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155B08E-A3D6-4D20-AE68-F6EEC7FDE111}"/>
              </a:ext>
            </a:extLst>
          </p:cNvPr>
          <p:cNvCxnSpPr/>
          <p:nvPr/>
        </p:nvCxnSpPr>
        <p:spPr>
          <a:xfrm>
            <a:off x="3546764" y="1699491"/>
            <a:ext cx="5089236" cy="0"/>
          </a:xfrm>
          <a:prstGeom prst="line">
            <a:avLst/>
          </a:prstGeom>
          <a:ln>
            <a:solidFill>
              <a:srgbClr val="FBAB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07E6D2DA-1F85-5CF8-85EF-9DD0246B4D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1867921"/>
            <a:ext cx="4320000" cy="4320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08741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AF66A-54F2-4D01-AF00-55361F8BE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l-PL" sz="2400" spc="300" dirty="0" err="1"/>
              <a:t>how</a:t>
            </a:r>
            <a:r>
              <a:rPr lang="pl-PL" sz="2400" spc="300" dirty="0"/>
              <a:t> to </a:t>
            </a:r>
            <a:r>
              <a:rPr lang="pl-PL" sz="2400" spc="300" dirty="0" err="1"/>
              <a:t>become</a:t>
            </a:r>
            <a:r>
              <a:rPr lang="pl-PL" sz="2400" spc="300" dirty="0"/>
              <a:t> a </a:t>
            </a:r>
            <a:r>
              <a:rPr lang="pl-PL" sz="2400" spc="300" dirty="0" err="1"/>
              <a:t>better</a:t>
            </a:r>
            <a:r>
              <a:rPr lang="pl-PL" sz="2400" spc="300" dirty="0"/>
              <a:t> data </a:t>
            </a:r>
            <a:r>
              <a:rPr lang="pl-PL" sz="2400" spc="300" dirty="0" err="1"/>
              <a:t>enginner</a:t>
            </a:r>
            <a:r>
              <a:rPr lang="pl-PL" sz="2400" spc="300" dirty="0"/>
              <a:t>?</a:t>
            </a:r>
            <a:endParaRPr lang="en-US" sz="2400" spc="3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423F17-3B13-442D-BD64-8C6373D5DF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79"/>
            <a:ext cx="10515600" cy="4165283"/>
          </a:xfrm>
        </p:spPr>
        <p:txBody>
          <a:bodyPr anchor="ctr">
            <a:norm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6000" b="1" dirty="0">
                <a:latin typeface="+mj-lt"/>
              </a:rPr>
              <a:t>knows internals inside out?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702435-A989-4B2D-BD9A-94EFE69D67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SQLDay</a:t>
            </a:r>
            <a:r>
              <a:rPr lang="en-US" dirty="0"/>
              <a:t> 202</a:t>
            </a:r>
            <a:r>
              <a:rPr lang="pl-PL" dirty="0"/>
              <a:t>2</a:t>
            </a:r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155B08E-A3D6-4D20-AE68-F6EEC7FDE111}"/>
              </a:ext>
            </a:extLst>
          </p:cNvPr>
          <p:cNvCxnSpPr/>
          <p:nvPr/>
        </p:nvCxnSpPr>
        <p:spPr>
          <a:xfrm>
            <a:off x="3546764" y="1699491"/>
            <a:ext cx="5089236" cy="0"/>
          </a:xfrm>
          <a:prstGeom prst="line">
            <a:avLst/>
          </a:prstGeom>
          <a:ln>
            <a:solidFill>
              <a:srgbClr val="FBAB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174263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AF66A-54F2-4D01-AF00-55361F8BE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l-PL" sz="2400" spc="300" dirty="0" err="1"/>
              <a:t>don’t</a:t>
            </a:r>
            <a:r>
              <a:rPr lang="pl-PL" sz="2400" spc="300" dirty="0"/>
              <a:t> be </a:t>
            </a:r>
            <a:r>
              <a:rPr lang="pl-PL" sz="2400" spc="300" dirty="0" err="1"/>
              <a:t>afraid</a:t>
            </a:r>
            <a:r>
              <a:rPr lang="pl-PL" sz="2400" spc="300" dirty="0"/>
              <a:t> to </a:t>
            </a:r>
            <a:r>
              <a:rPr lang="pl-PL" sz="2400" spc="300" dirty="0" err="1"/>
              <a:t>speak</a:t>
            </a:r>
            <a:r>
              <a:rPr lang="pl-PL" sz="2400" spc="300" dirty="0"/>
              <a:t> </a:t>
            </a:r>
            <a:r>
              <a:rPr lang="pl-PL" sz="2400" spc="300" dirty="0" err="1"/>
              <a:t>up</a:t>
            </a:r>
            <a:endParaRPr lang="en-US" sz="2400" spc="3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702435-A989-4B2D-BD9A-94EFE69D67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SQLDay</a:t>
            </a:r>
            <a:r>
              <a:rPr lang="en-US" dirty="0"/>
              <a:t> 202</a:t>
            </a:r>
            <a:r>
              <a:rPr lang="pl-PL" dirty="0"/>
              <a:t>2</a:t>
            </a:r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155B08E-A3D6-4D20-AE68-F6EEC7FDE111}"/>
              </a:ext>
            </a:extLst>
          </p:cNvPr>
          <p:cNvCxnSpPr/>
          <p:nvPr/>
        </p:nvCxnSpPr>
        <p:spPr>
          <a:xfrm>
            <a:off x="3546764" y="1699491"/>
            <a:ext cx="5089236" cy="0"/>
          </a:xfrm>
          <a:prstGeom prst="line">
            <a:avLst/>
          </a:prstGeom>
          <a:ln>
            <a:solidFill>
              <a:srgbClr val="FBAB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81E57423-A634-DFF7-AEA9-B31A0A5B4E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7875" y="1867921"/>
            <a:ext cx="4507013" cy="4320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7738425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AF66A-54F2-4D01-AF00-55361F8BE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l-PL" sz="2400" spc="300" dirty="0" err="1"/>
              <a:t>don’t</a:t>
            </a:r>
            <a:r>
              <a:rPr lang="pl-PL" sz="2400" spc="300" dirty="0"/>
              <a:t> be </a:t>
            </a:r>
            <a:r>
              <a:rPr lang="pl-PL" sz="2400" spc="300" dirty="0" err="1"/>
              <a:t>afraid</a:t>
            </a:r>
            <a:r>
              <a:rPr lang="pl-PL" sz="2400" spc="300" dirty="0"/>
              <a:t> to </a:t>
            </a:r>
            <a:r>
              <a:rPr lang="pl-PL" sz="2400" spc="300" dirty="0" err="1"/>
              <a:t>speak</a:t>
            </a:r>
            <a:r>
              <a:rPr lang="pl-PL" sz="2400" spc="300" dirty="0"/>
              <a:t> </a:t>
            </a:r>
            <a:r>
              <a:rPr lang="pl-PL" sz="2400" spc="300" dirty="0" err="1"/>
              <a:t>up</a:t>
            </a:r>
            <a:endParaRPr lang="en-US" sz="2400" b="1" spc="3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423F17-3B13-442D-BD64-8C6373D5DF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79"/>
            <a:ext cx="10515600" cy="4165283"/>
          </a:xfrm>
        </p:spPr>
        <p:txBody>
          <a:bodyPr anchor="ctr">
            <a:norm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6000" b="1" dirty="0">
                <a:latin typeface="+mj-lt"/>
              </a:rPr>
              <a:t>either you or they are wrong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702435-A989-4B2D-BD9A-94EFE69D67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SQLDay</a:t>
            </a:r>
            <a:r>
              <a:rPr lang="en-US" dirty="0"/>
              <a:t> 202</a:t>
            </a:r>
            <a:r>
              <a:rPr lang="pl-PL" dirty="0"/>
              <a:t>2</a:t>
            </a:r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155B08E-A3D6-4D20-AE68-F6EEC7FDE111}"/>
              </a:ext>
            </a:extLst>
          </p:cNvPr>
          <p:cNvCxnSpPr/>
          <p:nvPr/>
        </p:nvCxnSpPr>
        <p:spPr>
          <a:xfrm>
            <a:off x="3546764" y="1699491"/>
            <a:ext cx="5089236" cy="0"/>
          </a:xfrm>
          <a:prstGeom prst="line">
            <a:avLst/>
          </a:prstGeom>
          <a:ln>
            <a:solidFill>
              <a:srgbClr val="FBAB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610461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AF66A-54F2-4D01-AF00-55361F8BE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l-PL" sz="2400" spc="300" dirty="0" err="1"/>
              <a:t>don’t</a:t>
            </a:r>
            <a:r>
              <a:rPr lang="pl-PL" sz="2400" spc="300" dirty="0"/>
              <a:t> be </a:t>
            </a:r>
            <a:r>
              <a:rPr lang="pl-PL" sz="2400" spc="300" dirty="0" err="1"/>
              <a:t>afraid</a:t>
            </a:r>
            <a:r>
              <a:rPr lang="pl-PL" sz="2400" spc="300" dirty="0"/>
              <a:t> to </a:t>
            </a:r>
            <a:r>
              <a:rPr lang="pl-PL" sz="2400" spc="300" dirty="0" err="1"/>
              <a:t>speak</a:t>
            </a:r>
            <a:r>
              <a:rPr lang="pl-PL" sz="2400" spc="300" dirty="0"/>
              <a:t> </a:t>
            </a:r>
            <a:r>
              <a:rPr lang="pl-PL" sz="2400" spc="300" dirty="0" err="1"/>
              <a:t>up</a:t>
            </a:r>
            <a:endParaRPr lang="en-US" sz="2400" b="1" spc="3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423F17-3B13-442D-BD64-8C6373D5DF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79"/>
            <a:ext cx="10515600" cy="4165283"/>
          </a:xfrm>
        </p:spPr>
        <p:txBody>
          <a:bodyPr anchor="ctr">
            <a:norm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6000" b="1" dirty="0">
                <a:latin typeface="+mj-lt"/>
              </a:rPr>
              <a:t>speak up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702435-A989-4B2D-BD9A-94EFE69D67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SQLDay</a:t>
            </a:r>
            <a:r>
              <a:rPr lang="en-US" dirty="0"/>
              <a:t> 202</a:t>
            </a:r>
            <a:r>
              <a:rPr lang="pl-PL" dirty="0"/>
              <a:t>2</a:t>
            </a:r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155B08E-A3D6-4D20-AE68-F6EEC7FDE111}"/>
              </a:ext>
            </a:extLst>
          </p:cNvPr>
          <p:cNvCxnSpPr/>
          <p:nvPr/>
        </p:nvCxnSpPr>
        <p:spPr>
          <a:xfrm>
            <a:off x="3546764" y="1699491"/>
            <a:ext cx="5089236" cy="0"/>
          </a:xfrm>
          <a:prstGeom prst="line">
            <a:avLst/>
          </a:prstGeom>
          <a:ln>
            <a:solidFill>
              <a:srgbClr val="FBAB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200715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AF66A-54F2-4D01-AF00-55361F8BE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l-PL" sz="2400" spc="300" dirty="0" err="1"/>
              <a:t>don’t</a:t>
            </a:r>
            <a:r>
              <a:rPr lang="pl-PL" sz="2400" spc="300" dirty="0"/>
              <a:t> be </a:t>
            </a:r>
            <a:r>
              <a:rPr lang="pl-PL" sz="2400" spc="300" dirty="0" err="1"/>
              <a:t>afraid</a:t>
            </a:r>
            <a:r>
              <a:rPr lang="pl-PL" sz="2400" spc="300" dirty="0"/>
              <a:t> to </a:t>
            </a:r>
            <a:r>
              <a:rPr lang="pl-PL" sz="2400" spc="300" dirty="0" err="1"/>
              <a:t>speak</a:t>
            </a:r>
            <a:r>
              <a:rPr lang="pl-PL" sz="2400" spc="300" dirty="0"/>
              <a:t> </a:t>
            </a:r>
            <a:r>
              <a:rPr lang="pl-PL" sz="2400" spc="300" dirty="0" err="1"/>
              <a:t>up</a:t>
            </a:r>
            <a:endParaRPr lang="en-US" sz="2400" b="1" spc="3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423F17-3B13-442D-BD64-8C6373D5DF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79"/>
            <a:ext cx="10515600" cy="4165283"/>
          </a:xfrm>
        </p:spPr>
        <p:txBody>
          <a:bodyPr anchor="ctr">
            <a:norm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6000" b="1" dirty="0">
                <a:latin typeface="+mj-lt"/>
              </a:rPr>
              <a:t>at least to your buddy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702435-A989-4B2D-BD9A-94EFE69D67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SQLDay</a:t>
            </a:r>
            <a:r>
              <a:rPr lang="en-US" dirty="0"/>
              <a:t> 202</a:t>
            </a:r>
            <a:r>
              <a:rPr lang="pl-PL" dirty="0"/>
              <a:t>2</a:t>
            </a:r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155B08E-A3D6-4D20-AE68-F6EEC7FDE111}"/>
              </a:ext>
            </a:extLst>
          </p:cNvPr>
          <p:cNvCxnSpPr/>
          <p:nvPr/>
        </p:nvCxnSpPr>
        <p:spPr>
          <a:xfrm>
            <a:off x="3546764" y="1699491"/>
            <a:ext cx="5089236" cy="0"/>
          </a:xfrm>
          <a:prstGeom prst="line">
            <a:avLst/>
          </a:prstGeom>
          <a:ln>
            <a:solidFill>
              <a:srgbClr val="FBAB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542105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AF66A-54F2-4D01-AF00-55361F8BE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l-PL" sz="2400" spc="300" dirty="0" err="1"/>
              <a:t>don’t</a:t>
            </a:r>
            <a:r>
              <a:rPr lang="pl-PL" sz="2400" spc="300" dirty="0"/>
              <a:t> be </a:t>
            </a:r>
            <a:r>
              <a:rPr lang="pl-PL" sz="2400" spc="300" dirty="0" err="1"/>
              <a:t>afraid</a:t>
            </a:r>
            <a:r>
              <a:rPr lang="pl-PL" sz="2400" spc="300" dirty="0"/>
              <a:t> to </a:t>
            </a:r>
            <a:r>
              <a:rPr lang="pl-PL" sz="2400" spc="300" dirty="0" err="1"/>
              <a:t>speak</a:t>
            </a:r>
            <a:r>
              <a:rPr lang="pl-PL" sz="2400" spc="300" dirty="0"/>
              <a:t> </a:t>
            </a:r>
            <a:r>
              <a:rPr lang="pl-PL" sz="2400" spc="300" dirty="0" err="1"/>
              <a:t>up</a:t>
            </a:r>
            <a:endParaRPr lang="en-US" sz="2400" b="1" spc="3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423F17-3B13-442D-BD64-8C6373D5DF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79"/>
            <a:ext cx="10515600" cy="4165283"/>
          </a:xfrm>
        </p:spPr>
        <p:txBody>
          <a:bodyPr anchor="ctr">
            <a:norm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6000" b="1" dirty="0">
                <a:latin typeface="+mj-lt"/>
              </a:rPr>
              <a:t>big changes are always not a single person decision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702435-A989-4B2D-BD9A-94EFE69D67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SQLDay</a:t>
            </a:r>
            <a:r>
              <a:rPr lang="en-US" dirty="0"/>
              <a:t> 202</a:t>
            </a:r>
            <a:r>
              <a:rPr lang="pl-PL" dirty="0"/>
              <a:t>2</a:t>
            </a:r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155B08E-A3D6-4D20-AE68-F6EEC7FDE111}"/>
              </a:ext>
            </a:extLst>
          </p:cNvPr>
          <p:cNvCxnSpPr/>
          <p:nvPr/>
        </p:nvCxnSpPr>
        <p:spPr>
          <a:xfrm>
            <a:off x="3546764" y="1699491"/>
            <a:ext cx="5089236" cy="0"/>
          </a:xfrm>
          <a:prstGeom prst="line">
            <a:avLst/>
          </a:prstGeom>
          <a:ln>
            <a:solidFill>
              <a:srgbClr val="FBAB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997470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AF66A-54F2-4D01-AF00-55361F8BE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l-PL" sz="2400" spc="300" dirty="0" err="1"/>
              <a:t>how</a:t>
            </a:r>
            <a:r>
              <a:rPr lang="pl-PL" sz="2400" spc="300" dirty="0"/>
              <a:t> to </a:t>
            </a:r>
            <a:r>
              <a:rPr lang="pl-PL" sz="2400" spc="300" dirty="0" err="1"/>
              <a:t>become</a:t>
            </a:r>
            <a:r>
              <a:rPr lang="pl-PL" sz="2400" spc="300" dirty="0"/>
              <a:t> a </a:t>
            </a:r>
            <a:r>
              <a:rPr lang="pl-PL" sz="2400" spc="300" dirty="0" err="1"/>
              <a:t>better</a:t>
            </a:r>
            <a:r>
              <a:rPr lang="pl-PL" sz="2400" spc="300" dirty="0"/>
              <a:t> data </a:t>
            </a:r>
            <a:r>
              <a:rPr lang="pl-PL" sz="2400" spc="300" dirty="0" err="1"/>
              <a:t>enginner</a:t>
            </a:r>
            <a:r>
              <a:rPr lang="pl-PL" sz="2400" spc="300" dirty="0"/>
              <a:t>?</a:t>
            </a:r>
            <a:endParaRPr lang="en-US" sz="2400" spc="3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423F17-3B13-442D-BD64-8C6373D5DF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79"/>
            <a:ext cx="10515600" cy="4165283"/>
          </a:xfrm>
        </p:spPr>
        <p:txBody>
          <a:bodyPr anchor="ctr">
            <a:norm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6000" b="1" dirty="0">
                <a:latin typeface="+mj-lt"/>
              </a:rPr>
              <a:t>don’t be afraid to speak up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702435-A989-4B2D-BD9A-94EFE69D67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SQLDay</a:t>
            </a:r>
            <a:r>
              <a:rPr lang="en-US" dirty="0"/>
              <a:t> 202</a:t>
            </a:r>
            <a:r>
              <a:rPr lang="pl-PL" dirty="0"/>
              <a:t>2</a:t>
            </a:r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155B08E-A3D6-4D20-AE68-F6EEC7FDE111}"/>
              </a:ext>
            </a:extLst>
          </p:cNvPr>
          <p:cNvCxnSpPr/>
          <p:nvPr/>
        </p:nvCxnSpPr>
        <p:spPr>
          <a:xfrm>
            <a:off x="3546764" y="1699491"/>
            <a:ext cx="5089236" cy="0"/>
          </a:xfrm>
          <a:prstGeom prst="line">
            <a:avLst/>
          </a:prstGeom>
          <a:ln>
            <a:solidFill>
              <a:srgbClr val="FBAB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B4AE5DF3-2C57-8AE6-189C-A78971E5B757}"/>
              </a:ext>
            </a:extLst>
          </p:cNvPr>
          <p:cNvSpPr/>
          <p:nvPr/>
        </p:nvSpPr>
        <p:spPr>
          <a:xfrm>
            <a:off x="5012113" y="2905083"/>
            <a:ext cx="2158538" cy="104783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L" sz="8000" dirty="0">
                <a:solidFill>
                  <a:schemeClr val="tx1"/>
                </a:solidFill>
                <a:latin typeface="+mj-lt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414832979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AF66A-54F2-4D01-AF00-55361F8BE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l-PL" sz="2400" spc="300" dirty="0" err="1"/>
              <a:t>how</a:t>
            </a:r>
            <a:r>
              <a:rPr lang="pl-PL" sz="2400" spc="300" dirty="0"/>
              <a:t> to </a:t>
            </a:r>
            <a:r>
              <a:rPr lang="pl-PL" sz="2400" spc="300" dirty="0" err="1"/>
              <a:t>become</a:t>
            </a:r>
            <a:r>
              <a:rPr lang="pl-PL" sz="2400" spc="300" dirty="0"/>
              <a:t> a </a:t>
            </a:r>
            <a:r>
              <a:rPr lang="pl-PL" sz="2400" spc="300" dirty="0" err="1"/>
              <a:t>better</a:t>
            </a:r>
            <a:r>
              <a:rPr lang="pl-PL" sz="2400" spc="300" dirty="0"/>
              <a:t> data </a:t>
            </a:r>
            <a:r>
              <a:rPr lang="pl-PL" sz="2400" spc="300" dirty="0" err="1"/>
              <a:t>enginner</a:t>
            </a:r>
            <a:r>
              <a:rPr lang="pl-PL" sz="2400" spc="300" dirty="0"/>
              <a:t>?</a:t>
            </a:r>
            <a:endParaRPr lang="en-US" sz="2400" spc="3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423F17-3B13-442D-BD64-8C6373D5DF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79"/>
            <a:ext cx="10515600" cy="4165283"/>
          </a:xfrm>
        </p:spPr>
        <p:txBody>
          <a:bodyPr anchor="ctr">
            <a:norm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6000" b="1" dirty="0">
                <a:latin typeface="+mj-lt"/>
              </a:rPr>
              <a:t>don’t be afraid to ask for help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702435-A989-4B2D-BD9A-94EFE69D67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SQLDay</a:t>
            </a:r>
            <a:r>
              <a:rPr lang="en-US" dirty="0"/>
              <a:t> 202</a:t>
            </a:r>
            <a:r>
              <a:rPr lang="pl-PL" dirty="0"/>
              <a:t>2</a:t>
            </a:r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155B08E-A3D6-4D20-AE68-F6EEC7FDE111}"/>
              </a:ext>
            </a:extLst>
          </p:cNvPr>
          <p:cNvCxnSpPr/>
          <p:nvPr/>
        </p:nvCxnSpPr>
        <p:spPr>
          <a:xfrm>
            <a:off x="3546764" y="1699491"/>
            <a:ext cx="5089236" cy="0"/>
          </a:xfrm>
          <a:prstGeom prst="line">
            <a:avLst/>
          </a:prstGeom>
          <a:ln>
            <a:solidFill>
              <a:srgbClr val="FBAB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560B17C7-73D4-0DA9-B467-8899B9A520DF}"/>
              </a:ext>
            </a:extLst>
          </p:cNvPr>
          <p:cNvSpPr/>
          <p:nvPr/>
        </p:nvSpPr>
        <p:spPr>
          <a:xfrm>
            <a:off x="5012113" y="2905083"/>
            <a:ext cx="2158538" cy="104783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L" sz="8000" dirty="0">
                <a:solidFill>
                  <a:schemeClr val="tx1"/>
                </a:solidFill>
                <a:latin typeface="+mj-lt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47048263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AF66A-54F2-4D01-AF00-55361F8BE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l-PL" sz="2400" spc="300" dirty="0" err="1"/>
              <a:t>don’t</a:t>
            </a:r>
            <a:r>
              <a:rPr lang="pl-PL" sz="2400" spc="300" dirty="0"/>
              <a:t> be </a:t>
            </a:r>
            <a:r>
              <a:rPr lang="pl-PL" sz="2400" spc="300" dirty="0" err="1"/>
              <a:t>afraid</a:t>
            </a:r>
            <a:r>
              <a:rPr lang="pl-PL" sz="2400" spc="300" dirty="0"/>
              <a:t> to </a:t>
            </a:r>
            <a:r>
              <a:rPr lang="pl-PL" sz="2400" spc="300" dirty="0" err="1"/>
              <a:t>ask</a:t>
            </a:r>
            <a:r>
              <a:rPr lang="pl-PL" sz="2400" spc="300" dirty="0"/>
              <a:t> for </a:t>
            </a:r>
            <a:r>
              <a:rPr lang="pl-PL" sz="2400" spc="300" dirty="0" err="1"/>
              <a:t>help</a:t>
            </a:r>
            <a:endParaRPr lang="en-US" sz="2400" spc="3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423F17-3B13-442D-BD64-8C6373D5DF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79"/>
            <a:ext cx="10515600" cy="4165283"/>
          </a:xfrm>
        </p:spPr>
        <p:txBody>
          <a:bodyPr anchor="ctr">
            <a:norm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6000" b="1" dirty="0">
                <a:latin typeface="+mj-lt"/>
              </a:rPr>
              <a:t>two types of developers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702435-A989-4B2D-BD9A-94EFE69D67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SQLDay</a:t>
            </a:r>
            <a:r>
              <a:rPr lang="en-US" dirty="0"/>
              <a:t> 202</a:t>
            </a:r>
            <a:r>
              <a:rPr lang="pl-PL" dirty="0"/>
              <a:t>2</a:t>
            </a:r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155B08E-A3D6-4D20-AE68-F6EEC7FDE111}"/>
              </a:ext>
            </a:extLst>
          </p:cNvPr>
          <p:cNvCxnSpPr/>
          <p:nvPr/>
        </p:nvCxnSpPr>
        <p:spPr>
          <a:xfrm>
            <a:off x="3546764" y="1699491"/>
            <a:ext cx="5089236" cy="0"/>
          </a:xfrm>
          <a:prstGeom prst="line">
            <a:avLst/>
          </a:prstGeom>
          <a:ln>
            <a:solidFill>
              <a:srgbClr val="FBAB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290689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AF66A-54F2-4D01-AF00-55361F8BE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l-PL" sz="2400" spc="300" dirty="0" err="1"/>
              <a:t>don’t</a:t>
            </a:r>
            <a:r>
              <a:rPr lang="pl-PL" sz="2400" spc="300" dirty="0"/>
              <a:t> be </a:t>
            </a:r>
            <a:r>
              <a:rPr lang="pl-PL" sz="2400" spc="300" dirty="0" err="1"/>
              <a:t>afraid</a:t>
            </a:r>
            <a:r>
              <a:rPr lang="pl-PL" sz="2400" spc="300" dirty="0"/>
              <a:t> to </a:t>
            </a:r>
            <a:r>
              <a:rPr lang="pl-PL" sz="2400" spc="300" dirty="0" err="1"/>
              <a:t>ask</a:t>
            </a:r>
            <a:r>
              <a:rPr lang="pl-PL" sz="2400" spc="300" dirty="0"/>
              <a:t> for </a:t>
            </a:r>
            <a:r>
              <a:rPr lang="pl-PL" sz="2400" spc="300" dirty="0" err="1"/>
              <a:t>help</a:t>
            </a:r>
            <a:endParaRPr lang="en-US" sz="2400" spc="3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423F17-3B13-442D-BD64-8C6373D5DF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79"/>
            <a:ext cx="10515600" cy="4165283"/>
          </a:xfrm>
        </p:spPr>
        <p:txBody>
          <a:bodyPr anchor="ctr">
            <a:norm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6000" b="1" dirty="0">
                <a:latin typeface="+mj-lt"/>
              </a:rPr>
              <a:t>but ask for help properly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702435-A989-4B2D-BD9A-94EFE69D67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SQLDay</a:t>
            </a:r>
            <a:r>
              <a:rPr lang="en-US" dirty="0"/>
              <a:t> 202</a:t>
            </a:r>
            <a:r>
              <a:rPr lang="pl-PL" dirty="0"/>
              <a:t>2</a:t>
            </a:r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155B08E-A3D6-4D20-AE68-F6EEC7FDE111}"/>
              </a:ext>
            </a:extLst>
          </p:cNvPr>
          <p:cNvCxnSpPr/>
          <p:nvPr/>
        </p:nvCxnSpPr>
        <p:spPr>
          <a:xfrm>
            <a:off x="3546764" y="1699491"/>
            <a:ext cx="5089236" cy="0"/>
          </a:xfrm>
          <a:prstGeom prst="line">
            <a:avLst/>
          </a:prstGeom>
          <a:ln>
            <a:solidFill>
              <a:srgbClr val="FBAB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013106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AF66A-54F2-4D01-AF00-55361F8BE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l-PL" sz="2400" spc="300" dirty="0" err="1"/>
              <a:t>how</a:t>
            </a:r>
            <a:r>
              <a:rPr lang="pl-PL" sz="2400" spc="300" dirty="0"/>
              <a:t> to </a:t>
            </a:r>
            <a:r>
              <a:rPr lang="pl-PL" sz="2400" spc="300" dirty="0" err="1"/>
              <a:t>become</a:t>
            </a:r>
            <a:r>
              <a:rPr lang="pl-PL" sz="2400" spc="300" dirty="0"/>
              <a:t> a </a:t>
            </a:r>
            <a:r>
              <a:rPr lang="pl-PL" sz="2400" spc="300" dirty="0" err="1"/>
              <a:t>better</a:t>
            </a:r>
            <a:r>
              <a:rPr lang="pl-PL" sz="2400" spc="300" dirty="0"/>
              <a:t> data </a:t>
            </a:r>
            <a:r>
              <a:rPr lang="pl-PL" sz="2400" spc="300" dirty="0" err="1"/>
              <a:t>enginner</a:t>
            </a:r>
            <a:r>
              <a:rPr lang="pl-PL" sz="2400" spc="300" dirty="0"/>
              <a:t>?</a:t>
            </a:r>
            <a:endParaRPr lang="en-US" sz="2400" spc="3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423F17-3B13-442D-BD64-8C6373D5DF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79"/>
            <a:ext cx="10515600" cy="4165283"/>
          </a:xfrm>
        </p:spPr>
        <p:txBody>
          <a:bodyPr anchor="ctr">
            <a:norm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6000" b="1" dirty="0">
                <a:latin typeface="+mj-lt"/>
              </a:rPr>
              <a:t>don’t be afraid to ask for help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702435-A989-4B2D-BD9A-94EFE69D67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SQLDay</a:t>
            </a:r>
            <a:r>
              <a:rPr lang="en-US" dirty="0"/>
              <a:t> 202</a:t>
            </a:r>
            <a:r>
              <a:rPr lang="pl-PL" dirty="0"/>
              <a:t>2</a:t>
            </a:r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155B08E-A3D6-4D20-AE68-F6EEC7FDE111}"/>
              </a:ext>
            </a:extLst>
          </p:cNvPr>
          <p:cNvCxnSpPr/>
          <p:nvPr/>
        </p:nvCxnSpPr>
        <p:spPr>
          <a:xfrm>
            <a:off x="3546764" y="1699491"/>
            <a:ext cx="5089236" cy="0"/>
          </a:xfrm>
          <a:prstGeom prst="line">
            <a:avLst/>
          </a:prstGeom>
          <a:ln>
            <a:solidFill>
              <a:srgbClr val="FBAB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6A17CDB2-2DA9-CDD1-871E-92B6B83DA604}"/>
              </a:ext>
            </a:extLst>
          </p:cNvPr>
          <p:cNvSpPr/>
          <p:nvPr/>
        </p:nvSpPr>
        <p:spPr>
          <a:xfrm>
            <a:off x="5012113" y="2905083"/>
            <a:ext cx="2158538" cy="104783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L" sz="8000" dirty="0">
                <a:solidFill>
                  <a:schemeClr val="tx1"/>
                </a:solidFill>
                <a:latin typeface="+mj-lt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5924577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AF66A-54F2-4D01-AF00-55361F8BE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l-PL" sz="2400" spc="300" dirty="0" err="1"/>
              <a:t>how</a:t>
            </a:r>
            <a:r>
              <a:rPr lang="pl-PL" sz="2400" spc="300" dirty="0"/>
              <a:t> to </a:t>
            </a:r>
            <a:r>
              <a:rPr lang="pl-PL" sz="2400" spc="300" dirty="0" err="1"/>
              <a:t>become</a:t>
            </a:r>
            <a:r>
              <a:rPr lang="pl-PL" sz="2400" spc="300" dirty="0"/>
              <a:t> a </a:t>
            </a:r>
            <a:r>
              <a:rPr lang="pl-PL" sz="2400" spc="300" dirty="0" err="1"/>
              <a:t>better</a:t>
            </a:r>
            <a:r>
              <a:rPr lang="pl-PL" sz="2400" spc="300" dirty="0"/>
              <a:t> data </a:t>
            </a:r>
            <a:r>
              <a:rPr lang="pl-PL" sz="2400" spc="300" dirty="0" err="1"/>
              <a:t>enginner</a:t>
            </a:r>
            <a:r>
              <a:rPr lang="pl-PL" sz="2400" spc="300" dirty="0"/>
              <a:t>?</a:t>
            </a:r>
            <a:endParaRPr lang="en-US" sz="2400" spc="3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423F17-3B13-442D-BD64-8C6373D5DF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79"/>
            <a:ext cx="10515600" cy="4165283"/>
          </a:xfrm>
        </p:spPr>
        <p:txBody>
          <a:bodyPr anchor="ctr">
            <a:norm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6000" b="1" dirty="0">
                <a:latin typeface="+mj-lt"/>
              </a:rPr>
              <a:t>you are here, well done!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702435-A989-4B2D-BD9A-94EFE69D67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SQLDay</a:t>
            </a:r>
            <a:r>
              <a:rPr lang="en-US" dirty="0"/>
              <a:t> 202</a:t>
            </a:r>
            <a:r>
              <a:rPr lang="pl-PL" dirty="0"/>
              <a:t>2</a:t>
            </a:r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155B08E-A3D6-4D20-AE68-F6EEC7FDE111}"/>
              </a:ext>
            </a:extLst>
          </p:cNvPr>
          <p:cNvCxnSpPr/>
          <p:nvPr/>
        </p:nvCxnSpPr>
        <p:spPr>
          <a:xfrm>
            <a:off x="3546764" y="1699491"/>
            <a:ext cx="5089236" cy="0"/>
          </a:xfrm>
          <a:prstGeom prst="line">
            <a:avLst/>
          </a:prstGeom>
          <a:ln>
            <a:solidFill>
              <a:srgbClr val="FBAB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988900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AF66A-54F2-4D01-AF00-55361F8BE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l-PL" sz="2400" spc="300" dirty="0" err="1"/>
              <a:t>how</a:t>
            </a:r>
            <a:r>
              <a:rPr lang="pl-PL" sz="2400" spc="300" dirty="0"/>
              <a:t> to </a:t>
            </a:r>
            <a:r>
              <a:rPr lang="pl-PL" sz="2400" spc="300" dirty="0" err="1"/>
              <a:t>become</a:t>
            </a:r>
            <a:r>
              <a:rPr lang="pl-PL" sz="2400" spc="300" dirty="0"/>
              <a:t> a </a:t>
            </a:r>
            <a:r>
              <a:rPr lang="pl-PL" sz="2400" spc="300" dirty="0" err="1"/>
              <a:t>better</a:t>
            </a:r>
            <a:r>
              <a:rPr lang="pl-PL" sz="2400" spc="300" dirty="0"/>
              <a:t> data </a:t>
            </a:r>
            <a:r>
              <a:rPr lang="pl-PL" sz="2400" spc="300" dirty="0" err="1"/>
              <a:t>enginner</a:t>
            </a:r>
            <a:r>
              <a:rPr lang="pl-PL" sz="2400" spc="300" dirty="0"/>
              <a:t>?</a:t>
            </a:r>
            <a:endParaRPr lang="en-US" sz="2400" spc="3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423F17-3B13-442D-BD64-8C6373D5DF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79"/>
            <a:ext cx="10515600" cy="4165283"/>
          </a:xfrm>
        </p:spPr>
        <p:txBody>
          <a:bodyPr anchor="ctr">
            <a:norm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6000" b="1" dirty="0">
                <a:latin typeface="+mj-lt"/>
              </a:rPr>
              <a:t>start using documentation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702435-A989-4B2D-BD9A-94EFE69D67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SQLDay</a:t>
            </a:r>
            <a:r>
              <a:rPr lang="en-US" dirty="0"/>
              <a:t> 202</a:t>
            </a:r>
            <a:r>
              <a:rPr lang="pl-PL" dirty="0"/>
              <a:t>2</a:t>
            </a:r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155B08E-A3D6-4D20-AE68-F6EEC7FDE111}"/>
              </a:ext>
            </a:extLst>
          </p:cNvPr>
          <p:cNvCxnSpPr/>
          <p:nvPr/>
        </p:nvCxnSpPr>
        <p:spPr>
          <a:xfrm>
            <a:off x="3546764" y="1699491"/>
            <a:ext cx="5089236" cy="0"/>
          </a:xfrm>
          <a:prstGeom prst="line">
            <a:avLst/>
          </a:prstGeom>
          <a:ln>
            <a:solidFill>
              <a:srgbClr val="FBAB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B666A1FB-CC0B-E85C-5969-3A8987FAC9D7}"/>
              </a:ext>
            </a:extLst>
          </p:cNvPr>
          <p:cNvSpPr/>
          <p:nvPr/>
        </p:nvSpPr>
        <p:spPr>
          <a:xfrm>
            <a:off x="5012113" y="2905083"/>
            <a:ext cx="2158538" cy="104783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L" sz="8000" dirty="0">
                <a:solidFill>
                  <a:schemeClr val="tx1"/>
                </a:solidFill>
                <a:latin typeface="+mj-lt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218100676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AF66A-54F2-4D01-AF00-55361F8BE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l-PL" sz="2400" spc="300" dirty="0"/>
              <a:t>start </a:t>
            </a:r>
            <a:r>
              <a:rPr lang="pl-PL" sz="2400" spc="300" dirty="0" err="1"/>
              <a:t>using</a:t>
            </a:r>
            <a:r>
              <a:rPr lang="pl-PL" sz="2400" spc="300" dirty="0"/>
              <a:t> </a:t>
            </a:r>
            <a:r>
              <a:rPr lang="pl-PL" sz="2400" spc="300" dirty="0" err="1"/>
              <a:t>documentation</a:t>
            </a:r>
            <a:endParaRPr lang="en-US" sz="2400" spc="3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702435-A989-4B2D-BD9A-94EFE69D67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SQLDay</a:t>
            </a:r>
            <a:r>
              <a:rPr lang="en-US" dirty="0"/>
              <a:t> 202</a:t>
            </a:r>
            <a:r>
              <a:rPr lang="pl-PL" dirty="0"/>
              <a:t>2</a:t>
            </a:r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155B08E-A3D6-4D20-AE68-F6EEC7FDE111}"/>
              </a:ext>
            </a:extLst>
          </p:cNvPr>
          <p:cNvCxnSpPr/>
          <p:nvPr/>
        </p:nvCxnSpPr>
        <p:spPr>
          <a:xfrm>
            <a:off x="3546764" y="1699491"/>
            <a:ext cx="5089236" cy="0"/>
          </a:xfrm>
          <a:prstGeom prst="line">
            <a:avLst/>
          </a:prstGeom>
          <a:ln>
            <a:solidFill>
              <a:srgbClr val="FBAB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48FC2AEE-C93F-2C43-DCA6-E4281D9422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273" y="1867921"/>
            <a:ext cx="9878217" cy="4320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9011772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AF66A-54F2-4D01-AF00-55361F8BE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l-PL" sz="2400" spc="300" dirty="0"/>
              <a:t>start </a:t>
            </a:r>
            <a:r>
              <a:rPr lang="pl-PL" sz="2400" spc="300" dirty="0" err="1"/>
              <a:t>using</a:t>
            </a:r>
            <a:r>
              <a:rPr lang="pl-PL" sz="2400" spc="300" dirty="0"/>
              <a:t> </a:t>
            </a:r>
            <a:r>
              <a:rPr lang="pl-PL" sz="2400" spc="300" dirty="0" err="1"/>
              <a:t>documentation</a:t>
            </a:r>
            <a:endParaRPr lang="en-US" sz="2400" spc="3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702435-A989-4B2D-BD9A-94EFE69D67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SQLDay</a:t>
            </a:r>
            <a:r>
              <a:rPr lang="en-US" dirty="0"/>
              <a:t> 202</a:t>
            </a:r>
            <a:r>
              <a:rPr lang="pl-PL" dirty="0"/>
              <a:t>2</a:t>
            </a:r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155B08E-A3D6-4D20-AE68-F6EEC7FDE111}"/>
              </a:ext>
            </a:extLst>
          </p:cNvPr>
          <p:cNvCxnSpPr/>
          <p:nvPr/>
        </p:nvCxnSpPr>
        <p:spPr>
          <a:xfrm>
            <a:off x="3546764" y="1699491"/>
            <a:ext cx="5089236" cy="0"/>
          </a:xfrm>
          <a:prstGeom prst="line">
            <a:avLst/>
          </a:prstGeom>
          <a:ln>
            <a:solidFill>
              <a:srgbClr val="FBAB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3332D753-A2AD-20DA-D535-519B4B319D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2498" y="1681475"/>
            <a:ext cx="7457768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44147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AF66A-54F2-4D01-AF00-55361F8BE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l-PL" sz="2400" spc="300" dirty="0"/>
              <a:t>start </a:t>
            </a:r>
            <a:r>
              <a:rPr lang="pl-PL" sz="2400" spc="300" dirty="0" err="1"/>
              <a:t>using</a:t>
            </a:r>
            <a:r>
              <a:rPr lang="pl-PL" sz="2400" spc="300" dirty="0"/>
              <a:t> </a:t>
            </a:r>
            <a:r>
              <a:rPr lang="pl-PL" sz="2400" spc="300" dirty="0" err="1"/>
              <a:t>documentation</a:t>
            </a:r>
            <a:endParaRPr lang="en-US" sz="2400" spc="3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423F17-3B13-442D-BD64-8C6373D5DF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79"/>
            <a:ext cx="10515600" cy="4165283"/>
          </a:xfrm>
        </p:spPr>
        <p:txBody>
          <a:bodyPr anchor="ctr">
            <a:norm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6000" b="1" dirty="0">
                <a:latin typeface="+mj-lt"/>
              </a:rPr>
              <a:t>don’t just copy and paste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702435-A989-4B2D-BD9A-94EFE69D67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SQLDay</a:t>
            </a:r>
            <a:r>
              <a:rPr lang="en-US" dirty="0"/>
              <a:t> 202</a:t>
            </a:r>
            <a:r>
              <a:rPr lang="pl-PL" dirty="0"/>
              <a:t>2</a:t>
            </a:r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155B08E-A3D6-4D20-AE68-F6EEC7FDE111}"/>
              </a:ext>
            </a:extLst>
          </p:cNvPr>
          <p:cNvCxnSpPr/>
          <p:nvPr/>
        </p:nvCxnSpPr>
        <p:spPr>
          <a:xfrm>
            <a:off x="3546764" y="1699491"/>
            <a:ext cx="5089236" cy="0"/>
          </a:xfrm>
          <a:prstGeom prst="line">
            <a:avLst/>
          </a:prstGeom>
          <a:ln>
            <a:solidFill>
              <a:srgbClr val="FBAB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4007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AF66A-54F2-4D01-AF00-55361F8BE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l-PL" sz="2400" spc="300" dirty="0"/>
              <a:t>start </a:t>
            </a:r>
            <a:r>
              <a:rPr lang="pl-PL" sz="2400" spc="300" dirty="0" err="1"/>
              <a:t>using</a:t>
            </a:r>
            <a:r>
              <a:rPr lang="pl-PL" sz="2400" spc="300" dirty="0"/>
              <a:t> </a:t>
            </a:r>
            <a:r>
              <a:rPr lang="pl-PL" sz="2400" spc="300" dirty="0" err="1"/>
              <a:t>documentation</a:t>
            </a:r>
            <a:endParaRPr lang="en-US" sz="2400" spc="3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423F17-3B13-442D-BD64-8C6373D5DF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79"/>
            <a:ext cx="10515600" cy="4165283"/>
          </a:xfrm>
        </p:spPr>
        <p:txBody>
          <a:bodyPr anchor="ctr">
            <a:norm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6000" b="1" dirty="0">
                <a:latin typeface="+mj-lt"/>
              </a:rPr>
              <a:t>at least read the discussion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702435-A989-4B2D-BD9A-94EFE69D67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SQLDay</a:t>
            </a:r>
            <a:r>
              <a:rPr lang="en-US" dirty="0"/>
              <a:t> 202</a:t>
            </a:r>
            <a:r>
              <a:rPr lang="pl-PL" dirty="0"/>
              <a:t>2</a:t>
            </a:r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155B08E-A3D6-4D20-AE68-F6EEC7FDE111}"/>
              </a:ext>
            </a:extLst>
          </p:cNvPr>
          <p:cNvCxnSpPr/>
          <p:nvPr/>
        </p:nvCxnSpPr>
        <p:spPr>
          <a:xfrm>
            <a:off x="3546764" y="1699491"/>
            <a:ext cx="5089236" cy="0"/>
          </a:xfrm>
          <a:prstGeom prst="line">
            <a:avLst/>
          </a:prstGeom>
          <a:ln>
            <a:solidFill>
              <a:srgbClr val="FBAB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173814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AF66A-54F2-4D01-AF00-55361F8BE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l-PL" sz="2400" spc="300" dirty="0"/>
              <a:t>start </a:t>
            </a:r>
            <a:r>
              <a:rPr lang="pl-PL" sz="2400" spc="300" dirty="0" err="1"/>
              <a:t>using</a:t>
            </a:r>
            <a:r>
              <a:rPr lang="pl-PL" sz="2400" spc="300" dirty="0"/>
              <a:t> </a:t>
            </a:r>
            <a:r>
              <a:rPr lang="pl-PL" sz="2400" spc="300" dirty="0" err="1"/>
              <a:t>documentation</a:t>
            </a:r>
            <a:endParaRPr lang="en-US" sz="2400" spc="3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423F17-3B13-442D-BD64-8C6373D5DF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79"/>
            <a:ext cx="10515600" cy="4165283"/>
          </a:xfrm>
        </p:spPr>
        <p:txBody>
          <a:bodyPr anchor="ctr">
            <a:norm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6000" b="1" dirty="0">
                <a:latin typeface="+mj-lt"/>
              </a:rPr>
              <a:t>how about documentation?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702435-A989-4B2D-BD9A-94EFE69D67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SQLDay</a:t>
            </a:r>
            <a:r>
              <a:rPr lang="en-US" dirty="0"/>
              <a:t> 202</a:t>
            </a:r>
            <a:r>
              <a:rPr lang="pl-PL" dirty="0"/>
              <a:t>2</a:t>
            </a:r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155B08E-A3D6-4D20-AE68-F6EEC7FDE111}"/>
              </a:ext>
            </a:extLst>
          </p:cNvPr>
          <p:cNvCxnSpPr/>
          <p:nvPr/>
        </p:nvCxnSpPr>
        <p:spPr>
          <a:xfrm>
            <a:off x="3546764" y="1699491"/>
            <a:ext cx="5089236" cy="0"/>
          </a:xfrm>
          <a:prstGeom prst="line">
            <a:avLst/>
          </a:prstGeom>
          <a:ln>
            <a:solidFill>
              <a:srgbClr val="FBAB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719346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AF66A-54F2-4D01-AF00-55361F8BE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l-PL" sz="2400" spc="300" dirty="0"/>
              <a:t>start </a:t>
            </a:r>
            <a:r>
              <a:rPr lang="pl-PL" sz="2400" spc="300" dirty="0" err="1"/>
              <a:t>using</a:t>
            </a:r>
            <a:r>
              <a:rPr lang="pl-PL" sz="2400" spc="300" dirty="0"/>
              <a:t> </a:t>
            </a:r>
            <a:r>
              <a:rPr lang="pl-PL" sz="2400" spc="300" dirty="0" err="1"/>
              <a:t>documentation</a:t>
            </a:r>
            <a:endParaRPr lang="en-US" sz="2400" spc="3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702435-A989-4B2D-BD9A-94EFE69D67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SQLDay</a:t>
            </a:r>
            <a:r>
              <a:rPr lang="en-US" dirty="0"/>
              <a:t> 202</a:t>
            </a:r>
            <a:r>
              <a:rPr lang="pl-PL" dirty="0"/>
              <a:t>2</a:t>
            </a:r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155B08E-A3D6-4D20-AE68-F6EEC7FDE111}"/>
              </a:ext>
            </a:extLst>
          </p:cNvPr>
          <p:cNvCxnSpPr/>
          <p:nvPr/>
        </p:nvCxnSpPr>
        <p:spPr>
          <a:xfrm>
            <a:off x="3546764" y="1699491"/>
            <a:ext cx="5089236" cy="0"/>
          </a:xfrm>
          <a:prstGeom prst="line">
            <a:avLst/>
          </a:prstGeom>
          <a:ln>
            <a:solidFill>
              <a:srgbClr val="FBAB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BACB17BB-91B2-9C3B-F081-DD5205BEA1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2497" y="1681475"/>
            <a:ext cx="7457769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49812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AF66A-54F2-4D01-AF00-55361F8BE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l-PL" sz="2400" spc="300" dirty="0"/>
              <a:t>start </a:t>
            </a:r>
            <a:r>
              <a:rPr lang="pl-PL" sz="2400" spc="300" dirty="0" err="1"/>
              <a:t>using</a:t>
            </a:r>
            <a:r>
              <a:rPr lang="pl-PL" sz="2400" spc="300" dirty="0"/>
              <a:t> </a:t>
            </a:r>
            <a:r>
              <a:rPr lang="pl-PL" sz="2400" spc="300" dirty="0" err="1"/>
              <a:t>documentation</a:t>
            </a:r>
            <a:endParaRPr lang="en-US" sz="2400" spc="3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702435-A989-4B2D-BD9A-94EFE69D67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SQLDay</a:t>
            </a:r>
            <a:r>
              <a:rPr lang="en-US" dirty="0"/>
              <a:t> 202</a:t>
            </a:r>
            <a:r>
              <a:rPr lang="pl-PL" dirty="0"/>
              <a:t>2</a:t>
            </a:r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155B08E-A3D6-4D20-AE68-F6EEC7FDE111}"/>
              </a:ext>
            </a:extLst>
          </p:cNvPr>
          <p:cNvCxnSpPr/>
          <p:nvPr/>
        </p:nvCxnSpPr>
        <p:spPr>
          <a:xfrm>
            <a:off x="3546764" y="1699491"/>
            <a:ext cx="5089236" cy="0"/>
          </a:xfrm>
          <a:prstGeom prst="line">
            <a:avLst/>
          </a:prstGeom>
          <a:ln>
            <a:solidFill>
              <a:srgbClr val="FBAB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A59BFAE7-A162-02AC-949B-25CFE6B471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2497" y="1681475"/>
            <a:ext cx="7457769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39656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AF66A-54F2-4D01-AF00-55361F8BE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l-PL" sz="2400" spc="300" dirty="0" err="1"/>
              <a:t>how</a:t>
            </a:r>
            <a:r>
              <a:rPr lang="pl-PL" sz="2400" spc="300" dirty="0"/>
              <a:t> to </a:t>
            </a:r>
            <a:r>
              <a:rPr lang="pl-PL" sz="2400" spc="300" dirty="0" err="1"/>
              <a:t>become</a:t>
            </a:r>
            <a:r>
              <a:rPr lang="pl-PL" sz="2400" spc="300" dirty="0"/>
              <a:t> a </a:t>
            </a:r>
            <a:r>
              <a:rPr lang="pl-PL" sz="2400" spc="300" dirty="0" err="1"/>
              <a:t>better</a:t>
            </a:r>
            <a:r>
              <a:rPr lang="pl-PL" sz="2400" spc="300" dirty="0"/>
              <a:t> data </a:t>
            </a:r>
            <a:r>
              <a:rPr lang="pl-PL" sz="2400" spc="300" dirty="0" err="1"/>
              <a:t>enginner</a:t>
            </a:r>
            <a:r>
              <a:rPr lang="pl-PL" sz="2400" spc="300" dirty="0"/>
              <a:t>?</a:t>
            </a:r>
            <a:endParaRPr lang="en-US" sz="2400" spc="3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423F17-3B13-442D-BD64-8C6373D5DF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79"/>
            <a:ext cx="10515600" cy="4165283"/>
          </a:xfrm>
        </p:spPr>
        <p:txBody>
          <a:bodyPr anchor="ctr">
            <a:norm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6000" b="1" dirty="0">
                <a:latin typeface="+mj-lt"/>
              </a:rPr>
              <a:t>start using documentation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702435-A989-4B2D-BD9A-94EFE69D67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SQLDay</a:t>
            </a:r>
            <a:r>
              <a:rPr lang="en-US" dirty="0"/>
              <a:t> 202</a:t>
            </a:r>
            <a:r>
              <a:rPr lang="pl-PL" dirty="0"/>
              <a:t>2</a:t>
            </a:r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155B08E-A3D6-4D20-AE68-F6EEC7FDE111}"/>
              </a:ext>
            </a:extLst>
          </p:cNvPr>
          <p:cNvCxnSpPr/>
          <p:nvPr/>
        </p:nvCxnSpPr>
        <p:spPr>
          <a:xfrm>
            <a:off x="3546764" y="1699491"/>
            <a:ext cx="5089236" cy="0"/>
          </a:xfrm>
          <a:prstGeom prst="line">
            <a:avLst/>
          </a:prstGeom>
          <a:ln>
            <a:solidFill>
              <a:srgbClr val="FBAB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2112B644-0F93-5E1C-DEF5-2A58B2EA06B3}"/>
              </a:ext>
            </a:extLst>
          </p:cNvPr>
          <p:cNvSpPr/>
          <p:nvPr/>
        </p:nvSpPr>
        <p:spPr>
          <a:xfrm>
            <a:off x="5012113" y="2905083"/>
            <a:ext cx="2158538" cy="104783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L" sz="8000" dirty="0">
                <a:solidFill>
                  <a:schemeClr val="tx1"/>
                </a:solidFill>
                <a:latin typeface="+mj-lt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27526591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AF66A-54F2-4D01-AF00-55361F8BE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l-PL" sz="2400" spc="300" dirty="0" err="1"/>
              <a:t>how</a:t>
            </a:r>
            <a:r>
              <a:rPr lang="pl-PL" sz="2400" spc="300" dirty="0"/>
              <a:t> to </a:t>
            </a:r>
            <a:r>
              <a:rPr lang="pl-PL" sz="2400" spc="300" dirty="0" err="1"/>
              <a:t>become</a:t>
            </a:r>
            <a:r>
              <a:rPr lang="pl-PL" sz="2400" spc="300" dirty="0"/>
              <a:t> a </a:t>
            </a:r>
            <a:r>
              <a:rPr lang="pl-PL" sz="2400" spc="300" dirty="0" err="1"/>
              <a:t>better</a:t>
            </a:r>
            <a:r>
              <a:rPr lang="pl-PL" sz="2400" spc="300" dirty="0"/>
              <a:t> data </a:t>
            </a:r>
            <a:r>
              <a:rPr lang="pl-PL" sz="2400" spc="300" dirty="0" err="1"/>
              <a:t>enginner</a:t>
            </a:r>
            <a:r>
              <a:rPr lang="pl-PL" sz="2400" spc="300" dirty="0"/>
              <a:t>?</a:t>
            </a:r>
            <a:endParaRPr lang="en-US" sz="2400" spc="3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423F17-3B13-442D-BD64-8C6373D5DF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79"/>
            <a:ext cx="10515600" cy="4165283"/>
          </a:xfrm>
        </p:spPr>
        <p:txBody>
          <a:bodyPr anchor="ctr">
            <a:norm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6000" b="1" dirty="0">
                <a:latin typeface="+mj-lt"/>
              </a:rPr>
              <a:t>bonus - learn how to use google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702435-A989-4B2D-BD9A-94EFE69D67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SQLDay</a:t>
            </a:r>
            <a:r>
              <a:rPr lang="en-US" dirty="0"/>
              <a:t> 202</a:t>
            </a:r>
            <a:r>
              <a:rPr lang="pl-PL" dirty="0"/>
              <a:t>2</a:t>
            </a:r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155B08E-A3D6-4D20-AE68-F6EEC7FDE111}"/>
              </a:ext>
            </a:extLst>
          </p:cNvPr>
          <p:cNvCxnSpPr/>
          <p:nvPr/>
        </p:nvCxnSpPr>
        <p:spPr>
          <a:xfrm>
            <a:off x="3546764" y="1699491"/>
            <a:ext cx="5089236" cy="0"/>
          </a:xfrm>
          <a:prstGeom prst="line">
            <a:avLst/>
          </a:prstGeom>
          <a:ln>
            <a:solidFill>
              <a:srgbClr val="FBAB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38859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AF66A-54F2-4D01-AF00-55361F8BE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l-PL" sz="2400" spc="300" dirty="0" err="1"/>
              <a:t>how</a:t>
            </a:r>
            <a:r>
              <a:rPr lang="pl-PL" sz="2400" spc="300" dirty="0"/>
              <a:t> to </a:t>
            </a:r>
            <a:r>
              <a:rPr lang="pl-PL" sz="2400" spc="300" dirty="0" err="1"/>
              <a:t>become</a:t>
            </a:r>
            <a:r>
              <a:rPr lang="pl-PL" sz="2400" spc="300" dirty="0"/>
              <a:t> a </a:t>
            </a:r>
            <a:r>
              <a:rPr lang="pl-PL" sz="2400" spc="300" dirty="0" err="1"/>
              <a:t>better</a:t>
            </a:r>
            <a:r>
              <a:rPr lang="pl-PL" sz="2400" spc="300" dirty="0"/>
              <a:t> data </a:t>
            </a:r>
            <a:r>
              <a:rPr lang="pl-PL" sz="2400" spc="300" dirty="0" err="1"/>
              <a:t>enginner</a:t>
            </a:r>
            <a:r>
              <a:rPr lang="pl-PL" sz="2400" spc="300" dirty="0"/>
              <a:t>?</a:t>
            </a:r>
            <a:endParaRPr lang="en-US" sz="2400" spc="3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423F17-3B13-442D-BD64-8C6373D5DF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79"/>
            <a:ext cx="10515600" cy="4165283"/>
          </a:xfrm>
        </p:spPr>
        <p:txBody>
          <a:bodyPr anchor="ctr">
            <a:norm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6000" b="1" dirty="0">
                <a:latin typeface="+mj-lt"/>
              </a:rPr>
              <a:t>also quality, co-op and delivering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702435-A989-4B2D-BD9A-94EFE69D67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SQLDay</a:t>
            </a:r>
            <a:r>
              <a:rPr lang="en-US" dirty="0"/>
              <a:t> 202</a:t>
            </a:r>
            <a:r>
              <a:rPr lang="pl-PL" dirty="0"/>
              <a:t>2</a:t>
            </a:r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155B08E-A3D6-4D20-AE68-F6EEC7FDE111}"/>
              </a:ext>
            </a:extLst>
          </p:cNvPr>
          <p:cNvCxnSpPr/>
          <p:nvPr/>
        </p:nvCxnSpPr>
        <p:spPr>
          <a:xfrm>
            <a:off x="3546764" y="1699491"/>
            <a:ext cx="5089236" cy="0"/>
          </a:xfrm>
          <a:prstGeom prst="line">
            <a:avLst/>
          </a:prstGeom>
          <a:ln>
            <a:solidFill>
              <a:srgbClr val="FBAB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22718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AF66A-54F2-4D01-AF00-55361F8BE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l-PL" sz="2400" spc="300" dirty="0"/>
              <a:t>bonus - </a:t>
            </a:r>
            <a:r>
              <a:rPr lang="pl-PL" sz="2400" spc="300" dirty="0" err="1"/>
              <a:t>learn</a:t>
            </a:r>
            <a:r>
              <a:rPr lang="pl-PL" sz="2400" spc="300" dirty="0"/>
              <a:t> </a:t>
            </a:r>
            <a:r>
              <a:rPr lang="pl-PL" sz="2400" spc="300" dirty="0" err="1"/>
              <a:t>how</a:t>
            </a:r>
            <a:r>
              <a:rPr lang="pl-PL" sz="2400" spc="300" dirty="0"/>
              <a:t> to </a:t>
            </a:r>
            <a:r>
              <a:rPr lang="pl-PL" sz="2400" spc="300" dirty="0" err="1"/>
              <a:t>use</a:t>
            </a:r>
            <a:r>
              <a:rPr lang="pl-PL" sz="2400" spc="300" dirty="0"/>
              <a:t> </a:t>
            </a:r>
            <a:r>
              <a:rPr lang="pl-PL" sz="2400" spc="300" dirty="0" err="1"/>
              <a:t>google</a:t>
            </a:r>
            <a:endParaRPr lang="en-US" sz="2400" spc="3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702435-A989-4B2D-BD9A-94EFE69D67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SQLDay</a:t>
            </a:r>
            <a:r>
              <a:rPr lang="en-US" dirty="0"/>
              <a:t> 202</a:t>
            </a:r>
            <a:r>
              <a:rPr lang="pl-PL" dirty="0"/>
              <a:t>2</a:t>
            </a:r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155B08E-A3D6-4D20-AE68-F6EEC7FDE111}"/>
              </a:ext>
            </a:extLst>
          </p:cNvPr>
          <p:cNvCxnSpPr/>
          <p:nvPr/>
        </p:nvCxnSpPr>
        <p:spPr>
          <a:xfrm>
            <a:off x="3546764" y="1699491"/>
            <a:ext cx="5089236" cy="0"/>
          </a:xfrm>
          <a:prstGeom prst="line">
            <a:avLst/>
          </a:prstGeom>
          <a:ln>
            <a:solidFill>
              <a:srgbClr val="FBAB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8E10C2-A71E-CD07-61C6-23F7509A64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95F89C2-065F-B61B-6E46-4B0E023F1A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873" y="1690688"/>
            <a:ext cx="5175291" cy="47548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60C5C8D-B65D-78E1-475B-6F8F9386A1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3491" y="1708295"/>
            <a:ext cx="5053648" cy="4643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29763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AF66A-54F2-4D01-AF00-55361F8BE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l-PL" sz="2400" spc="300" dirty="0" err="1"/>
              <a:t>how</a:t>
            </a:r>
            <a:r>
              <a:rPr lang="pl-PL" sz="2400" spc="300" dirty="0"/>
              <a:t> to </a:t>
            </a:r>
            <a:r>
              <a:rPr lang="pl-PL" sz="2400" spc="300" dirty="0" err="1"/>
              <a:t>become</a:t>
            </a:r>
            <a:r>
              <a:rPr lang="pl-PL" sz="2400" spc="300" dirty="0"/>
              <a:t> a </a:t>
            </a:r>
            <a:r>
              <a:rPr lang="pl-PL" sz="2400" spc="300" dirty="0" err="1"/>
              <a:t>better</a:t>
            </a:r>
            <a:r>
              <a:rPr lang="pl-PL" sz="2400" spc="300" dirty="0"/>
              <a:t> data </a:t>
            </a:r>
            <a:r>
              <a:rPr lang="pl-PL" sz="2400" spc="300" dirty="0" err="1"/>
              <a:t>enginner</a:t>
            </a:r>
            <a:r>
              <a:rPr lang="pl-PL" sz="2400" spc="300" dirty="0"/>
              <a:t>?</a:t>
            </a:r>
            <a:endParaRPr lang="en-US" sz="2400" spc="3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423F17-3B13-442D-BD64-8C6373D5DF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79"/>
            <a:ext cx="10515600" cy="4165283"/>
          </a:xfrm>
        </p:spPr>
        <p:txBody>
          <a:bodyPr anchor="ctr">
            <a:norm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6000" b="1" dirty="0">
                <a:latin typeface="+mj-lt"/>
              </a:rPr>
              <a:t>bonus - learn how to use google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702435-A989-4B2D-BD9A-94EFE69D67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SQLDay</a:t>
            </a:r>
            <a:r>
              <a:rPr lang="en-US" dirty="0"/>
              <a:t> 202</a:t>
            </a:r>
            <a:r>
              <a:rPr lang="pl-PL" dirty="0"/>
              <a:t>2</a:t>
            </a:r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155B08E-A3D6-4D20-AE68-F6EEC7FDE111}"/>
              </a:ext>
            </a:extLst>
          </p:cNvPr>
          <p:cNvCxnSpPr/>
          <p:nvPr/>
        </p:nvCxnSpPr>
        <p:spPr>
          <a:xfrm>
            <a:off x="3546764" y="1699491"/>
            <a:ext cx="5089236" cy="0"/>
          </a:xfrm>
          <a:prstGeom prst="line">
            <a:avLst/>
          </a:prstGeom>
          <a:ln>
            <a:solidFill>
              <a:srgbClr val="FBAB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070458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AF66A-54F2-4D01-AF00-55361F8BE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l-PL" sz="2400" spc="300" dirty="0" err="1"/>
              <a:t>how</a:t>
            </a:r>
            <a:r>
              <a:rPr lang="pl-PL" sz="2400" spc="300" dirty="0"/>
              <a:t> to </a:t>
            </a:r>
            <a:r>
              <a:rPr lang="pl-PL" sz="2400" spc="300" dirty="0" err="1"/>
              <a:t>become</a:t>
            </a:r>
            <a:r>
              <a:rPr lang="pl-PL" sz="2400" spc="300" dirty="0"/>
              <a:t> a </a:t>
            </a:r>
            <a:r>
              <a:rPr lang="pl-PL" sz="2400" spc="300" dirty="0" err="1"/>
              <a:t>better</a:t>
            </a:r>
            <a:r>
              <a:rPr lang="pl-PL" sz="2400" spc="300" dirty="0"/>
              <a:t> data </a:t>
            </a:r>
            <a:r>
              <a:rPr lang="pl-PL" sz="2400" spc="300" dirty="0" err="1"/>
              <a:t>enginner</a:t>
            </a:r>
            <a:r>
              <a:rPr lang="pl-PL" sz="2400" spc="300" dirty="0"/>
              <a:t>?</a:t>
            </a:r>
            <a:endParaRPr lang="en-US" sz="2400" spc="3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423F17-3B13-442D-BD64-8C6373D5DF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79"/>
            <a:ext cx="10515600" cy="4165283"/>
          </a:xfrm>
        </p:spPr>
        <p:txBody>
          <a:bodyPr anchor="ctr">
            <a:norm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6000" b="1" dirty="0">
                <a:latin typeface="+mj-lt"/>
              </a:rPr>
              <a:t>learn your IDE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702435-A989-4B2D-BD9A-94EFE69D67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SQLDay</a:t>
            </a:r>
            <a:r>
              <a:rPr lang="en-US" dirty="0"/>
              <a:t> 202</a:t>
            </a:r>
            <a:r>
              <a:rPr lang="pl-PL" dirty="0"/>
              <a:t>2</a:t>
            </a:r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155B08E-A3D6-4D20-AE68-F6EEC7FDE111}"/>
              </a:ext>
            </a:extLst>
          </p:cNvPr>
          <p:cNvCxnSpPr/>
          <p:nvPr/>
        </p:nvCxnSpPr>
        <p:spPr>
          <a:xfrm>
            <a:off x="3546764" y="1699491"/>
            <a:ext cx="5089236" cy="0"/>
          </a:xfrm>
          <a:prstGeom prst="line">
            <a:avLst/>
          </a:prstGeom>
          <a:ln>
            <a:solidFill>
              <a:srgbClr val="FBAB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1C509144-3557-D173-9030-D9922D98E7B1}"/>
              </a:ext>
            </a:extLst>
          </p:cNvPr>
          <p:cNvSpPr/>
          <p:nvPr/>
        </p:nvSpPr>
        <p:spPr>
          <a:xfrm>
            <a:off x="5012113" y="2905083"/>
            <a:ext cx="2158538" cy="104783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L" sz="8000" dirty="0">
                <a:solidFill>
                  <a:schemeClr val="tx1"/>
                </a:solidFill>
                <a:latin typeface="+mj-lt"/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414741786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AF66A-54F2-4D01-AF00-55361F8BE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l-PL" sz="2400" spc="300" dirty="0" err="1"/>
              <a:t>learn</a:t>
            </a:r>
            <a:r>
              <a:rPr lang="pl-PL" sz="2400" spc="300" dirty="0"/>
              <a:t> </a:t>
            </a:r>
            <a:r>
              <a:rPr lang="pl-PL" sz="2400" spc="300" dirty="0" err="1"/>
              <a:t>your</a:t>
            </a:r>
            <a:r>
              <a:rPr lang="pl-PL" sz="2400" spc="300" dirty="0"/>
              <a:t> IDE</a:t>
            </a:r>
            <a:endParaRPr lang="en-US" sz="2400" spc="3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702435-A989-4B2D-BD9A-94EFE69D67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SQLDay</a:t>
            </a:r>
            <a:r>
              <a:rPr lang="en-US" dirty="0"/>
              <a:t> 202</a:t>
            </a:r>
            <a:r>
              <a:rPr lang="pl-PL" dirty="0"/>
              <a:t>2</a:t>
            </a:r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155B08E-A3D6-4D20-AE68-F6EEC7FDE111}"/>
              </a:ext>
            </a:extLst>
          </p:cNvPr>
          <p:cNvCxnSpPr/>
          <p:nvPr/>
        </p:nvCxnSpPr>
        <p:spPr>
          <a:xfrm>
            <a:off x="3546764" y="1699491"/>
            <a:ext cx="5089236" cy="0"/>
          </a:xfrm>
          <a:prstGeom prst="line">
            <a:avLst/>
          </a:prstGeom>
          <a:ln>
            <a:solidFill>
              <a:srgbClr val="FBAB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2">
            <a:extLst>
              <a:ext uri="{FF2B5EF4-FFF2-40B4-BE49-F238E27FC236}">
                <a16:creationId xmlns:a16="http://schemas.microsoft.com/office/drawing/2014/main" id="{7C2D9001-2303-AB1C-D59B-679E686988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4900" y="1867921"/>
            <a:ext cx="6472964" cy="4320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562742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AF66A-54F2-4D01-AF00-55361F8BE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l-PL" sz="2400" spc="300" dirty="0" err="1"/>
              <a:t>how</a:t>
            </a:r>
            <a:r>
              <a:rPr lang="pl-PL" sz="2400" spc="300" dirty="0"/>
              <a:t> to </a:t>
            </a:r>
            <a:r>
              <a:rPr lang="pl-PL" sz="2400" spc="300" dirty="0" err="1"/>
              <a:t>become</a:t>
            </a:r>
            <a:r>
              <a:rPr lang="pl-PL" sz="2400" spc="300" dirty="0"/>
              <a:t> a </a:t>
            </a:r>
            <a:r>
              <a:rPr lang="pl-PL" sz="2400" spc="300" dirty="0" err="1"/>
              <a:t>better</a:t>
            </a:r>
            <a:r>
              <a:rPr lang="pl-PL" sz="2400" spc="300" dirty="0"/>
              <a:t> data </a:t>
            </a:r>
            <a:r>
              <a:rPr lang="pl-PL" sz="2400" spc="300" dirty="0" err="1"/>
              <a:t>enginner</a:t>
            </a:r>
            <a:r>
              <a:rPr lang="pl-PL" sz="2400" spc="300" dirty="0"/>
              <a:t>?</a:t>
            </a:r>
            <a:endParaRPr lang="en-US" sz="2400" spc="3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423F17-3B13-442D-BD64-8C6373D5DF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79"/>
            <a:ext cx="10515600" cy="4165283"/>
          </a:xfrm>
        </p:spPr>
        <p:txBody>
          <a:bodyPr anchor="ctr">
            <a:norm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6000" b="1" dirty="0">
                <a:latin typeface="+mj-lt"/>
              </a:rPr>
              <a:t>your basic tools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702435-A989-4B2D-BD9A-94EFE69D67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SQLDay</a:t>
            </a:r>
            <a:r>
              <a:rPr lang="en-US" dirty="0"/>
              <a:t> 202</a:t>
            </a:r>
            <a:r>
              <a:rPr lang="pl-PL" dirty="0"/>
              <a:t>2</a:t>
            </a:r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155B08E-A3D6-4D20-AE68-F6EEC7FDE111}"/>
              </a:ext>
            </a:extLst>
          </p:cNvPr>
          <p:cNvCxnSpPr/>
          <p:nvPr/>
        </p:nvCxnSpPr>
        <p:spPr>
          <a:xfrm>
            <a:off x="3546764" y="1699491"/>
            <a:ext cx="5089236" cy="0"/>
          </a:xfrm>
          <a:prstGeom prst="line">
            <a:avLst/>
          </a:prstGeom>
          <a:ln>
            <a:solidFill>
              <a:srgbClr val="FBAB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177098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AF66A-54F2-4D01-AF00-55361F8BE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l-PL" sz="2400" spc="300" dirty="0" err="1"/>
              <a:t>how</a:t>
            </a:r>
            <a:r>
              <a:rPr lang="pl-PL" sz="2400" spc="300" dirty="0"/>
              <a:t> to </a:t>
            </a:r>
            <a:r>
              <a:rPr lang="pl-PL" sz="2400" spc="300" dirty="0" err="1"/>
              <a:t>become</a:t>
            </a:r>
            <a:r>
              <a:rPr lang="pl-PL" sz="2400" spc="300" dirty="0"/>
              <a:t> a </a:t>
            </a:r>
            <a:r>
              <a:rPr lang="pl-PL" sz="2400" spc="300" dirty="0" err="1"/>
              <a:t>better</a:t>
            </a:r>
            <a:r>
              <a:rPr lang="pl-PL" sz="2400" spc="300" dirty="0"/>
              <a:t> data </a:t>
            </a:r>
            <a:r>
              <a:rPr lang="pl-PL" sz="2400" spc="300" dirty="0" err="1"/>
              <a:t>enginner</a:t>
            </a:r>
            <a:r>
              <a:rPr lang="pl-PL" sz="2400" spc="300" dirty="0"/>
              <a:t>?</a:t>
            </a:r>
            <a:endParaRPr lang="en-US" sz="2400" spc="3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423F17-3B13-442D-BD64-8C6373D5DF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79"/>
            <a:ext cx="10515600" cy="4165283"/>
          </a:xfrm>
        </p:spPr>
        <p:txBody>
          <a:bodyPr anchor="ctr">
            <a:norm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6000" b="1" dirty="0">
                <a:latin typeface="+mj-lt"/>
              </a:rPr>
              <a:t>more than simple text editor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702435-A989-4B2D-BD9A-94EFE69D67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SQLDay</a:t>
            </a:r>
            <a:r>
              <a:rPr lang="en-US" dirty="0"/>
              <a:t> 202</a:t>
            </a:r>
            <a:r>
              <a:rPr lang="pl-PL" dirty="0"/>
              <a:t>2</a:t>
            </a:r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155B08E-A3D6-4D20-AE68-F6EEC7FDE111}"/>
              </a:ext>
            </a:extLst>
          </p:cNvPr>
          <p:cNvCxnSpPr/>
          <p:nvPr/>
        </p:nvCxnSpPr>
        <p:spPr>
          <a:xfrm>
            <a:off x="3546764" y="1699491"/>
            <a:ext cx="5089236" cy="0"/>
          </a:xfrm>
          <a:prstGeom prst="line">
            <a:avLst/>
          </a:prstGeom>
          <a:ln>
            <a:solidFill>
              <a:srgbClr val="FBAB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629170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AF66A-54F2-4D01-AF00-55361F8BE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l-PL" sz="2400" spc="300" dirty="0" err="1"/>
              <a:t>how</a:t>
            </a:r>
            <a:r>
              <a:rPr lang="pl-PL" sz="2400" spc="300" dirty="0"/>
              <a:t> to </a:t>
            </a:r>
            <a:r>
              <a:rPr lang="pl-PL" sz="2400" spc="300" dirty="0" err="1"/>
              <a:t>become</a:t>
            </a:r>
            <a:r>
              <a:rPr lang="pl-PL" sz="2400" spc="300" dirty="0"/>
              <a:t> a </a:t>
            </a:r>
            <a:r>
              <a:rPr lang="pl-PL" sz="2400" spc="300" dirty="0" err="1"/>
              <a:t>better</a:t>
            </a:r>
            <a:r>
              <a:rPr lang="pl-PL" sz="2400" spc="300" dirty="0"/>
              <a:t> data </a:t>
            </a:r>
            <a:r>
              <a:rPr lang="pl-PL" sz="2400" spc="300" dirty="0" err="1"/>
              <a:t>enginner</a:t>
            </a:r>
            <a:r>
              <a:rPr lang="pl-PL" sz="2400" spc="300" dirty="0"/>
              <a:t>?</a:t>
            </a:r>
            <a:endParaRPr lang="en-US" sz="2400" spc="3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423F17-3B13-442D-BD64-8C6373D5DF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79"/>
            <a:ext cx="10515600" cy="4165283"/>
          </a:xfrm>
        </p:spPr>
        <p:txBody>
          <a:bodyPr anchor="ctr">
            <a:norm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6000" b="1" dirty="0">
                <a:latin typeface="+mj-lt"/>
              </a:rPr>
              <a:t>learn techniques, not tools?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702435-A989-4B2D-BD9A-94EFE69D67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SQLDay</a:t>
            </a:r>
            <a:r>
              <a:rPr lang="en-US" dirty="0"/>
              <a:t> 202</a:t>
            </a:r>
            <a:r>
              <a:rPr lang="pl-PL" dirty="0"/>
              <a:t>2</a:t>
            </a:r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155B08E-A3D6-4D20-AE68-F6EEC7FDE111}"/>
              </a:ext>
            </a:extLst>
          </p:cNvPr>
          <p:cNvCxnSpPr/>
          <p:nvPr/>
        </p:nvCxnSpPr>
        <p:spPr>
          <a:xfrm>
            <a:off x="3546764" y="1699491"/>
            <a:ext cx="5089236" cy="0"/>
          </a:xfrm>
          <a:prstGeom prst="line">
            <a:avLst/>
          </a:prstGeom>
          <a:ln>
            <a:solidFill>
              <a:srgbClr val="FBAB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192288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AF66A-54F2-4D01-AF00-55361F8BE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l-PL" sz="2400" spc="300" dirty="0" err="1"/>
              <a:t>how</a:t>
            </a:r>
            <a:r>
              <a:rPr lang="pl-PL" sz="2400" spc="300" dirty="0"/>
              <a:t> to </a:t>
            </a:r>
            <a:r>
              <a:rPr lang="pl-PL" sz="2400" spc="300" dirty="0" err="1"/>
              <a:t>become</a:t>
            </a:r>
            <a:r>
              <a:rPr lang="pl-PL" sz="2400" spc="300" dirty="0"/>
              <a:t> a </a:t>
            </a:r>
            <a:r>
              <a:rPr lang="pl-PL" sz="2400" spc="300" dirty="0" err="1"/>
              <a:t>better</a:t>
            </a:r>
            <a:r>
              <a:rPr lang="pl-PL" sz="2400" spc="300" dirty="0"/>
              <a:t> data </a:t>
            </a:r>
            <a:r>
              <a:rPr lang="pl-PL" sz="2400" spc="300" dirty="0" err="1"/>
              <a:t>enginner</a:t>
            </a:r>
            <a:r>
              <a:rPr lang="pl-PL" sz="2400" spc="300" dirty="0"/>
              <a:t>?</a:t>
            </a:r>
            <a:endParaRPr lang="en-US" sz="2400" spc="3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423F17-3B13-442D-BD64-8C6373D5DF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79"/>
            <a:ext cx="10515600" cy="4165283"/>
          </a:xfrm>
        </p:spPr>
        <p:txBody>
          <a:bodyPr anchor="ctr">
            <a:norm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6000" b="1" dirty="0">
                <a:latin typeface="+mj-lt"/>
              </a:rPr>
              <a:t>learn your IDE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702435-A989-4B2D-BD9A-94EFE69D67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SQLDay</a:t>
            </a:r>
            <a:r>
              <a:rPr lang="en-US" dirty="0"/>
              <a:t> 202</a:t>
            </a:r>
            <a:r>
              <a:rPr lang="pl-PL" dirty="0"/>
              <a:t>2</a:t>
            </a:r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155B08E-A3D6-4D20-AE68-F6EEC7FDE111}"/>
              </a:ext>
            </a:extLst>
          </p:cNvPr>
          <p:cNvCxnSpPr/>
          <p:nvPr/>
        </p:nvCxnSpPr>
        <p:spPr>
          <a:xfrm>
            <a:off x="3546764" y="1699491"/>
            <a:ext cx="5089236" cy="0"/>
          </a:xfrm>
          <a:prstGeom prst="line">
            <a:avLst/>
          </a:prstGeom>
          <a:ln>
            <a:solidFill>
              <a:srgbClr val="FBAB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DE3ECA18-44EB-5374-5CEC-A7B503DF9112}"/>
              </a:ext>
            </a:extLst>
          </p:cNvPr>
          <p:cNvSpPr/>
          <p:nvPr/>
        </p:nvSpPr>
        <p:spPr>
          <a:xfrm>
            <a:off x="5012113" y="2905083"/>
            <a:ext cx="2158538" cy="104783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L" sz="8000" dirty="0">
                <a:solidFill>
                  <a:schemeClr val="tx1"/>
                </a:solidFill>
                <a:latin typeface="+mj-lt"/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30915365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AF66A-54F2-4D01-AF00-55361F8BE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l-PL" sz="2400" spc="300" dirty="0" err="1"/>
              <a:t>how</a:t>
            </a:r>
            <a:r>
              <a:rPr lang="pl-PL" sz="2400" spc="300" dirty="0"/>
              <a:t> to </a:t>
            </a:r>
            <a:r>
              <a:rPr lang="pl-PL" sz="2400" spc="300" dirty="0" err="1"/>
              <a:t>become</a:t>
            </a:r>
            <a:r>
              <a:rPr lang="pl-PL" sz="2400" spc="300" dirty="0"/>
              <a:t> a </a:t>
            </a:r>
            <a:r>
              <a:rPr lang="pl-PL" sz="2400" spc="300" dirty="0" err="1"/>
              <a:t>better</a:t>
            </a:r>
            <a:r>
              <a:rPr lang="pl-PL" sz="2400" spc="300" dirty="0"/>
              <a:t> data </a:t>
            </a:r>
            <a:r>
              <a:rPr lang="pl-PL" sz="2400" spc="300" dirty="0" err="1"/>
              <a:t>enginner</a:t>
            </a:r>
            <a:r>
              <a:rPr lang="pl-PL" sz="2400" spc="300" dirty="0"/>
              <a:t>?</a:t>
            </a:r>
            <a:endParaRPr lang="en-US" sz="2400" spc="3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423F17-3B13-442D-BD64-8C6373D5DF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79"/>
            <a:ext cx="10515600" cy="4165283"/>
          </a:xfrm>
        </p:spPr>
        <p:txBody>
          <a:bodyPr anchor="ctr">
            <a:norm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6000" b="1" dirty="0">
                <a:latin typeface="+mj-lt"/>
              </a:rPr>
              <a:t>learn Excel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702435-A989-4B2D-BD9A-94EFE69D67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SQLDay</a:t>
            </a:r>
            <a:r>
              <a:rPr lang="en-US" dirty="0"/>
              <a:t> 202</a:t>
            </a:r>
            <a:r>
              <a:rPr lang="pl-PL" dirty="0"/>
              <a:t>2</a:t>
            </a:r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155B08E-A3D6-4D20-AE68-F6EEC7FDE111}"/>
              </a:ext>
            </a:extLst>
          </p:cNvPr>
          <p:cNvCxnSpPr/>
          <p:nvPr/>
        </p:nvCxnSpPr>
        <p:spPr>
          <a:xfrm>
            <a:off x="3546764" y="1699491"/>
            <a:ext cx="5089236" cy="0"/>
          </a:xfrm>
          <a:prstGeom prst="line">
            <a:avLst/>
          </a:prstGeom>
          <a:ln>
            <a:solidFill>
              <a:srgbClr val="FBAB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78DE383D-6329-2CD1-6FBC-46A18B71E07F}"/>
              </a:ext>
            </a:extLst>
          </p:cNvPr>
          <p:cNvSpPr/>
          <p:nvPr/>
        </p:nvSpPr>
        <p:spPr>
          <a:xfrm>
            <a:off x="5012113" y="2905083"/>
            <a:ext cx="2158538" cy="104783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L" sz="8000" dirty="0">
                <a:solidFill>
                  <a:schemeClr val="tx1"/>
                </a:solidFill>
                <a:latin typeface="+mj-lt"/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102466453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AF66A-54F2-4D01-AF00-55361F8BE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l-PL" sz="2400" spc="300" dirty="0" err="1"/>
              <a:t>learn</a:t>
            </a:r>
            <a:r>
              <a:rPr lang="pl-PL" sz="2400" spc="300" dirty="0"/>
              <a:t> Excel</a:t>
            </a:r>
            <a:endParaRPr lang="en-US" sz="2400" b="1" spc="3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702435-A989-4B2D-BD9A-94EFE69D67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SQLDay</a:t>
            </a:r>
            <a:r>
              <a:rPr lang="en-US" dirty="0"/>
              <a:t> 202</a:t>
            </a:r>
            <a:r>
              <a:rPr lang="pl-PL" dirty="0"/>
              <a:t>2</a:t>
            </a:r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155B08E-A3D6-4D20-AE68-F6EEC7FDE111}"/>
              </a:ext>
            </a:extLst>
          </p:cNvPr>
          <p:cNvCxnSpPr/>
          <p:nvPr/>
        </p:nvCxnSpPr>
        <p:spPr>
          <a:xfrm>
            <a:off x="3546764" y="1699491"/>
            <a:ext cx="5089236" cy="0"/>
          </a:xfrm>
          <a:prstGeom prst="line">
            <a:avLst/>
          </a:prstGeom>
          <a:ln>
            <a:solidFill>
              <a:srgbClr val="FBAB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>
            <a:extLst>
              <a:ext uri="{FF2B5EF4-FFF2-40B4-BE49-F238E27FC236}">
                <a16:creationId xmlns:a16="http://schemas.microsoft.com/office/drawing/2014/main" id="{F21F0C7E-81D6-2003-C80D-526A5CE100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1130" y="1867921"/>
            <a:ext cx="7260504" cy="4320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29640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AF66A-54F2-4D01-AF00-55361F8BE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l-PL" sz="2400" spc="300" dirty="0" err="1"/>
              <a:t>how</a:t>
            </a:r>
            <a:r>
              <a:rPr lang="pl-PL" sz="2400" spc="300" dirty="0"/>
              <a:t> to </a:t>
            </a:r>
            <a:r>
              <a:rPr lang="pl-PL" sz="2400" spc="300" dirty="0" err="1"/>
              <a:t>become</a:t>
            </a:r>
            <a:r>
              <a:rPr lang="pl-PL" sz="2400" spc="300" dirty="0"/>
              <a:t> a </a:t>
            </a:r>
            <a:r>
              <a:rPr lang="pl-PL" sz="2400" spc="300" dirty="0" err="1"/>
              <a:t>better</a:t>
            </a:r>
            <a:r>
              <a:rPr lang="pl-PL" sz="2400" spc="300" dirty="0"/>
              <a:t> data </a:t>
            </a:r>
            <a:r>
              <a:rPr lang="pl-PL" sz="2400" spc="300" dirty="0" err="1"/>
              <a:t>enginner</a:t>
            </a:r>
            <a:r>
              <a:rPr lang="pl-PL" sz="2400" spc="300" dirty="0"/>
              <a:t>?</a:t>
            </a:r>
            <a:endParaRPr lang="en-US" sz="2400" spc="3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423F17-3B13-442D-BD64-8C6373D5DF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79"/>
            <a:ext cx="10515600" cy="4165283"/>
          </a:xfrm>
        </p:spPr>
        <p:txBody>
          <a:bodyPr anchor="ctr">
            <a:norm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6000" b="1" dirty="0">
                <a:latin typeface="+mj-lt"/>
              </a:rPr>
              <a:t>about me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702435-A989-4B2D-BD9A-94EFE69D67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SQLDay</a:t>
            </a:r>
            <a:r>
              <a:rPr lang="en-US" dirty="0"/>
              <a:t> 202</a:t>
            </a:r>
            <a:r>
              <a:rPr lang="pl-PL" dirty="0"/>
              <a:t>2</a:t>
            </a:r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155B08E-A3D6-4D20-AE68-F6EEC7FDE111}"/>
              </a:ext>
            </a:extLst>
          </p:cNvPr>
          <p:cNvCxnSpPr/>
          <p:nvPr/>
        </p:nvCxnSpPr>
        <p:spPr>
          <a:xfrm>
            <a:off x="3546764" y="1699491"/>
            <a:ext cx="5089236" cy="0"/>
          </a:xfrm>
          <a:prstGeom prst="line">
            <a:avLst/>
          </a:prstGeom>
          <a:ln>
            <a:solidFill>
              <a:srgbClr val="FBAB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505085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AF66A-54F2-4D01-AF00-55361F8BE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l-PL" sz="2400" spc="300" dirty="0" err="1"/>
              <a:t>learn</a:t>
            </a:r>
            <a:r>
              <a:rPr lang="pl-PL" sz="2400" spc="300" dirty="0"/>
              <a:t> Excel</a:t>
            </a:r>
            <a:endParaRPr lang="en-US" sz="2400" spc="3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423F17-3B13-442D-BD64-8C6373D5DF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79"/>
            <a:ext cx="10515600" cy="4165283"/>
          </a:xfrm>
        </p:spPr>
        <p:txBody>
          <a:bodyPr anchor="ctr">
            <a:norm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6000" b="1" dirty="0">
                <a:latin typeface="+mj-lt"/>
              </a:rPr>
              <a:t>your brother in arms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702435-A989-4B2D-BD9A-94EFE69D67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SQLDay</a:t>
            </a:r>
            <a:r>
              <a:rPr lang="en-US" dirty="0"/>
              <a:t> 202</a:t>
            </a:r>
            <a:r>
              <a:rPr lang="pl-PL" dirty="0"/>
              <a:t>2</a:t>
            </a:r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155B08E-A3D6-4D20-AE68-F6EEC7FDE111}"/>
              </a:ext>
            </a:extLst>
          </p:cNvPr>
          <p:cNvCxnSpPr/>
          <p:nvPr/>
        </p:nvCxnSpPr>
        <p:spPr>
          <a:xfrm>
            <a:off x="3546764" y="1699491"/>
            <a:ext cx="5089236" cy="0"/>
          </a:xfrm>
          <a:prstGeom prst="line">
            <a:avLst/>
          </a:prstGeom>
          <a:ln>
            <a:solidFill>
              <a:srgbClr val="FBAB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680799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AF66A-54F2-4D01-AF00-55361F8BE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l-PL" sz="2400" spc="300" dirty="0" err="1"/>
              <a:t>learn</a:t>
            </a:r>
            <a:r>
              <a:rPr lang="pl-PL" sz="2400" spc="300" dirty="0"/>
              <a:t> Excel</a:t>
            </a:r>
            <a:endParaRPr lang="en-US" sz="2400" spc="3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702435-A989-4B2D-BD9A-94EFE69D67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SQLDay</a:t>
            </a:r>
            <a:r>
              <a:rPr lang="en-US" dirty="0"/>
              <a:t> 202</a:t>
            </a:r>
            <a:r>
              <a:rPr lang="pl-PL" dirty="0"/>
              <a:t>2</a:t>
            </a:r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155B08E-A3D6-4D20-AE68-F6EEC7FDE111}"/>
              </a:ext>
            </a:extLst>
          </p:cNvPr>
          <p:cNvCxnSpPr/>
          <p:nvPr/>
        </p:nvCxnSpPr>
        <p:spPr>
          <a:xfrm>
            <a:off x="3546764" y="1699491"/>
            <a:ext cx="5089236" cy="0"/>
          </a:xfrm>
          <a:prstGeom prst="line">
            <a:avLst/>
          </a:prstGeom>
          <a:ln>
            <a:solidFill>
              <a:srgbClr val="FBAB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DE57A8FE-732F-D506-6B0D-3A7C77EF5F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1743" y="1867921"/>
            <a:ext cx="3853714" cy="432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19CBD91-4603-9356-6FD7-4CA27BA05F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6543" y="1867921"/>
            <a:ext cx="3853714" cy="4320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1039909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AF66A-54F2-4D01-AF00-55361F8BE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l-PL" sz="2400" spc="300" dirty="0" err="1"/>
              <a:t>how</a:t>
            </a:r>
            <a:r>
              <a:rPr lang="pl-PL" sz="2400" spc="300" dirty="0"/>
              <a:t> to </a:t>
            </a:r>
            <a:r>
              <a:rPr lang="pl-PL" sz="2400" spc="300" dirty="0" err="1"/>
              <a:t>become</a:t>
            </a:r>
            <a:r>
              <a:rPr lang="pl-PL" sz="2400" spc="300" dirty="0"/>
              <a:t> a </a:t>
            </a:r>
            <a:r>
              <a:rPr lang="pl-PL" sz="2400" spc="300" dirty="0" err="1"/>
              <a:t>better</a:t>
            </a:r>
            <a:r>
              <a:rPr lang="pl-PL" sz="2400" spc="300" dirty="0"/>
              <a:t> data </a:t>
            </a:r>
            <a:r>
              <a:rPr lang="pl-PL" sz="2400" spc="300" dirty="0" err="1"/>
              <a:t>enginner</a:t>
            </a:r>
            <a:r>
              <a:rPr lang="pl-PL" sz="2400" spc="300" dirty="0"/>
              <a:t>?</a:t>
            </a:r>
            <a:endParaRPr lang="en-US" sz="2400" spc="3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423F17-3B13-442D-BD64-8C6373D5DF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79"/>
            <a:ext cx="10515600" cy="4165283"/>
          </a:xfrm>
        </p:spPr>
        <p:txBody>
          <a:bodyPr anchor="ctr">
            <a:norm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6000" b="1" dirty="0">
                <a:latin typeface="+mj-lt"/>
              </a:rPr>
              <a:t>learn Excel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702435-A989-4B2D-BD9A-94EFE69D67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SQLDay</a:t>
            </a:r>
            <a:r>
              <a:rPr lang="en-US" dirty="0"/>
              <a:t> 202</a:t>
            </a:r>
            <a:r>
              <a:rPr lang="pl-PL" dirty="0"/>
              <a:t>2</a:t>
            </a:r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155B08E-A3D6-4D20-AE68-F6EEC7FDE111}"/>
              </a:ext>
            </a:extLst>
          </p:cNvPr>
          <p:cNvCxnSpPr/>
          <p:nvPr/>
        </p:nvCxnSpPr>
        <p:spPr>
          <a:xfrm>
            <a:off x="3546764" y="1699491"/>
            <a:ext cx="5089236" cy="0"/>
          </a:xfrm>
          <a:prstGeom prst="line">
            <a:avLst/>
          </a:prstGeom>
          <a:ln>
            <a:solidFill>
              <a:srgbClr val="FBAB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682557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AF66A-54F2-4D01-AF00-55361F8BE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l-PL" sz="2400" spc="300" dirty="0" err="1"/>
              <a:t>how</a:t>
            </a:r>
            <a:r>
              <a:rPr lang="pl-PL" sz="2400" spc="300" dirty="0"/>
              <a:t> to </a:t>
            </a:r>
            <a:r>
              <a:rPr lang="pl-PL" sz="2400" spc="300" dirty="0" err="1"/>
              <a:t>become</a:t>
            </a:r>
            <a:r>
              <a:rPr lang="pl-PL" sz="2400" spc="300" dirty="0"/>
              <a:t> a </a:t>
            </a:r>
            <a:r>
              <a:rPr lang="pl-PL" sz="2400" spc="300" dirty="0" err="1"/>
              <a:t>better</a:t>
            </a:r>
            <a:r>
              <a:rPr lang="pl-PL" sz="2400" spc="300" dirty="0"/>
              <a:t> data </a:t>
            </a:r>
            <a:r>
              <a:rPr lang="pl-PL" sz="2400" spc="300" dirty="0" err="1"/>
              <a:t>enginner</a:t>
            </a:r>
            <a:r>
              <a:rPr lang="pl-PL" sz="2400" spc="300" dirty="0"/>
              <a:t>?</a:t>
            </a:r>
            <a:endParaRPr lang="en-US" sz="2400" spc="3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423F17-3B13-442D-BD64-8C6373D5DF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79"/>
            <a:ext cx="10515600" cy="4165283"/>
          </a:xfrm>
        </p:spPr>
        <p:txBody>
          <a:bodyPr anchor="ctr">
            <a:norm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6000" b="1" dirty="0">
                <a:latin typeface="+mj-lt"/>
              </a:rPr>
              <a:t>learn programming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702435-A989-4B2D-BD9A-94EFE69D67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SQLDay</a:t>
            </a:r>
            <a:r>
              <a:rPr lang="en-US" dirty="0"/>
              <a:t> 202</a:t>
            </a:r>
            <a:r>
              <a:rPr lang="pl-PL" dirty="0"/>
              <a:t>2</a:t>
            </a:r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155B08E-A3D6-4D20-AE68-F6EEC7FDE111}"/>
              </a:ext>
            </a:extLst>
          </p:cNvPr>
          <p:cNvCxnSpPr/>
          <p:nvPr/>
        </p:nvCxnSpPr>
        <p:spPr>
          <a:xfrm>
            <a:off x="3546764" y="1699491"/>
            <a:ext cx="5089236" cy="0"/>
          </a:xfrm>
          <a:prstGeom prst="line">
            <a:avLst/>
          </a:prstGeom>
          <a:ln>
            <a:solidFill>
              <a:srgbClr val="FBAB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EFB0C7CC-8C4D-AD6A-BBB3-E2CA8D6FE733}"/>
              </a:ext>
            </a:extLst>
          </p:cNvPr>
          <p:cNvSpPr/>
          <p:nvPr/>
        </p:nvSpPr>
        <p:spPr>
          <a:xfrm>
            <a:off x="5012113" y="2905083"/>
            <a:ext cx="2158538" cy="104783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L" sz="8000" dirty="0">
                <a:solidFill>
                  <a:schemeClr val="tx1"/>
                </a:solidFill>
                <a:latin typeface="+mj-lt"/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252695455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AF66A-54F2-4D01-AF00-55361F8BE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l-PL" sz="2400" spc="300" dirty="0" err="1"/>
              <a:t>learn</a:t>
            </a:r>
            <a:r>
              <a:rPr lang="pl-PL" sz="2400" spc="300" dirty="0"/>
              <a:t> </a:t>
            </a:r>
            <a:r>
              <a:rPr lang="pl-PL" sz="2400" spc="300" dirty="0" err="1"/>
              <a:t>programming</a:t>
            </a:r>
            <a:endParaRPr lang="en-US" sz="2400" spc="3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702435-A989-4B2D-BD9A-94EFE69D67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SQLDay</a:t>
            </a:r>
            <a:r>
              <a:rPr lang="en-US" dirty="0"/>
              <a:t> 202</a:t>
            </a:r>
            <a:r>
              <a:rPr lang="pl-PL" dirty="0"/>
              <a:t>2</a:t>
            </a:r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155B08E-A3D6-4D20-AE68-F6EEC7FDE111}"/>
              </a:ext>
            </a:extLst>
          </p:cNvPr>
          <p:cNvCxnSpPr/>
          <p:nvPr/>
        </p:nvCxnSpPr>
        <p:spPr>
          <a:xfrm>
            <a:off x="3546764" y="1699491"/>
            <a:ext cx="5089236" cy="0"/>
          </a:xfrm>
          <a:prstGeom prst="line">
            <a:avLst/>
          </a:prstGeom>
          <a:ln>
            <a:solidFill>
              <a:srgbClr val="FBAB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2">
            <a:extLst>
              <a:ext uri="{FF2B5EF4-FFF2-40B4-BE49-F238E27FC236}">
                <a16:creationId xmlns:a16="http://schemas.microsoft.com/office/drawing/2014/main" id="{21D478DA-F12F-B393-B788-EE11296496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3382" y="1867921"/>
            <a:ext cx="3956000" cy="4320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977281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AF66A-54F2-4D01-AF00-55361F8BE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l-PL" sz="2400" spc="300" dirty="0" err="1"/>
              <a:t>learn</a:t>
            </a:r>
            <a:r>
              <a:rPr lang="pl-PL" sz="2400" spc="300" dirty="0"/>
              <a:t> </a:t>
            </a:r>
            <a:r>
              <a:rPr lang="pl-PL" sz="2400" spc="300" dirty="0" err="1"/>
              <a:t>programming</a:t>
            </a:r>
            <a:endParaRPr lang="en-US" sz="2400" spc="3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423F17-3B13-442D-BD64-8C6373D5DF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79"/>
            <a:ext cx="10515600" cy="4165283"/>
          </a:xfrm>
        </p:spPr>
        <p:txBody>
          <a:bodyPr anchor="ctr">
            <a:norm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6000" b="1" dirty="0">
                <a:latin typeface="+mj-lt"/>
              </a:rPr>
              <a:t>probably already required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702435-A989-4B2D-BD9A-94EFE69D67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SQLDay</a:t>
            </a:r>
            <a:r>
              <a:rPr lang="en-US" dirty="0"/>
              <a:t> 202</a:t>
            </a:r>
            <a:r>
              <a:rPr lang="pl-PL" dirty="0"/>
              <a:t>2</a:t>
            </a:r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155B08E-A3D6-4D20-AE68-F6EEC7FDE111}"/>
              </a:ext>
            </a:extLst>
          </p:cNvPr>
          <p:cNvCxnSpPr/>
          <p:nvPr/>
        </p:nvCxnSpPr>
        <p:spPr>
          <a:xfrm>
            <a:off x="3546764" y="1699491"/>
            <a:ext cx="5089236" cy="0"/>
          </a:xfrm>
          <a:prstGeom prst="line">
            <a:avLst/>
          </a:prstGeom>
          <a:ln>
            <a:solidFill>
              <a:srgbClr val="FBAB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561738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AF66A-54F2-4D01-AF00-55361F8BE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l-PL" sz="2400" spc="300" dirty="0" err="1"/>
              <a:t>learn</a:t>
            </a:r>
            <a:r>
              <a:rPr lang="pl-PL" sz="2400" spc="300" dirty="0"/>
              <a:t> </a:t>
            </a:r>
            <a:r>
              <a:rPr lang="pl-PL" sz="2400" spc="300" dirty="0" err="1"/>
              <a:t>programming</a:t>
            </a:r>
            <a:endParaRPr lang="en-US" sz="2400" spc="3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423F17-3B13-442D-BD64-8C6373D5DF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79"/>
            <a:ext cx="10515600" cy="4165283"/>
          </a:xfrm>
        </p:spPr>
        <p:txBody>
          <a:bodyPr anchor="ctr">
            <a:norm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6000" b="1" dirty="0">
                <a:latin typeface="+mj-lt"/>
              </a:rPr>
              <a:t>going to the cloud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702435-A989-4B2D-BD9A-94EFE69D67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SQLDay</a:t>
            </a:r>
            <a:r>
              <a:rPr lang="en-US" dirty="0"/>
              <a:t> 202</a:t>
            </a:r>
            <a:r>
              <a:rPr lang="pl-PL" dirty="0"/>
              <a:t>2</a:t>
            </a:r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155B08E-A3D6-4D20-AE68-F6EEC7FDE111}"/>
              </a:ext>
            </a:extLst>
          </p:cNvPr>
          <p:cNvCxnSpPr/>
          <p:nvPr/>
        </p:nvCxnSpPr>
        <p:spPr>
          <a:xfrm>
            <a:off x="3546764" y="1699491"/>
            <a:ext cx="5089236" cy="0"/>
          </a:xfrm>
          <a:prstGeom prst="line">
            <a:avLst/>
          </a:prstGeom>
          <a:ln>
            <a:solidFill>
              <a:srgbClr val="FBAB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038153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AF66A-54F2-4D01-AF00-55361F8BE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l-PL" sz="2400" spc="300" dirty="0" err="1"/>
              <a:t>learn</a:t>
            </a:r>
            <a:r>
              <a:rPr lang="pl-PL" sz="2400" spc="300" dirty="0"/>
              <a:t> </a:t>
            </a:r>
            <a:r>
              <a:rPr lang="pl-PL" sz="2400" spc="300" dirty="0" err="1"/>
              <a:t>programming</a:t>
            </a:r>
            <a:endParaRPr lang="en-US" sz="2400" spc="3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423F17-3B13-442D-BD64-8C6373D5DF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79"/>
            <a:ext cx="10515600" cy="4165283"/>
          </a:xfrm>
        </p:spPr>
        <p:txBody>
          <a:bodyPr anchor="ctr">
            <a:norm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6000" b="1" dirty="0">
                <a:latin typeface="+mj-lt"/>
              </a:rPr>
              <a:t>CICD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702435-A989-4B2D-BD9A-94EFE69D67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SQLDay</a:t>
            </a:r>
            <a:r>
              <a:rPr lang="en-US" dirty="0"/>
              <a:t> 202</a:t>
            </a:r>
            <a:r>
              <a:rPr lang="pl-PL" dirty="0"/>
              <a:t>2</a:t>
            </a:r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155B08E-A3D6-4D20-AE68-F6EEC7FDE111}"/>
              </a:ext>
            </a:extLst>
          </p:cNvPr>
          <p:cNvCxnSpPr/>
          <p:nvPr/>
        </p:nvCxnSpPr>
        <p:spPr>
          <a:xfrm>
            <a:off x="3546764" y="1699491"/>
            <a:ext cx="5089236" cy="0"/>
          </a:xfrm>
          <a:prstGeom prst="line">
            <a:avLst/>
          </a:prstGeom>
          <a:ln>
            <a:solidFill>
              <a:srgbClr val="FBAB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123928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AF66A-54F2-4D01-AF00-55361F8BE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l-PL" sz="2400" spc="300" dirty="0" err="1"/>
              <a:t>learn</a:t>
            </a:r>
            <a:r>
              <a:rPr lang="pl-PL" sz="2400" spc="300" dirty="0"/>
              <a:t> </a:t>
            </a:r>
            <a:r>
              <a:rPr lang="pl-PL" sz="2400" spc="300" dirty="0" err="1"/>
              <a:t>programming</a:t>
            </a:r>
            <a:endParaRPr lang="en-US" sz="2400" spc="3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423F17-3B13-442D-BD64-8C6373D5DF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79"/>
            <a:ext cx="10515600" cy="4165283"/>
          </a:xfrm>
        </p:spPr>
        <p:txBody>
          <a:bodyPr anchor="ctr">
            <a:norm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6000" b="1" dirty="0">
                <a:latin typeface="+mj-lt"/>
              </a:rPr>
              <a:t>but we have a DBA / </a:t>
            </a:r>
            <a:r>
              <a:rPr lang="en-US" sz="6000" b="1" dirty="0" err="1">
                <a:latin typeface="+mj-lt"/>
              </a:rPr>
              <a:t>Devops</a:t>
            </a:r>
            <a:r>
              <a:rPr lang="en-US" sz="6000" b="1" dirty="0">
                <a:latin typeface="+mj-lt"/>
              </a:rPr>
              <a:t> / </a:t>
            </a:r>
            <a:r>
              <a:rPr lang="en-US" sz="6000" b="1" dirty="0" err="1">
                <a:latin typeface="+mj-lt"/>
              </a:rPr>
              <a:t>etc</a:t>
            </a:r>
            <a:r>
              <a:rPr lang="en-US" sz="6000" b="1" dirty="0">
                <a:latin typeface="+mj-lt"/>
              </a:rPr>
              <a:t>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702435-A989-4B2D-BD9A-94EFE69D67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SQLDay</a:t>
            </a:r>
            <a:r>
              <a:rPr lang="en-US" dirty="0"/>
              <a:t> 202</a:t>
            </a:r>
            <a:r>
              <a:rPr lang="pl-PL" dirty="0"/>
              <a:t>2</a:t>
            </a:r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155B08E-A3D6-4D20-AE68-F6EEC7FDE111}"/>
              </a:ext>
            </a:extLst>
          </p:cNvPr>
          <p:cNvCxnSpPr/>
          <p:nvPr/>
        </p:nvCxnSpPr>
        <p:spPr>
          <a:xfrm>
            <a:off x="3546764" y="1699491"/>
            <a:ext cx="5089236" cy="0"/>
          </a:xfrm>
          <a:prstGeom prst="line">
            <a:avLst/>
          </a:prstGeom>
          <a:ln>
            <a:solidFill>
              <a:srgbClr val="FBAB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209647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AF66A-54F2-4D01-AF00-55361F8BE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l-PL" sz="2400" spc="300" dirty="0" err="1"/>
              <a:t>learn</a:t>
            </a:r>
            <a:r>
              <a:rPr lang="pl-PL" sz="2400" spc="300" dirty="0"/>
              <a:t> </a:t>
            </a:r>
            <a:r>
              <a:rPr lang="pl-PL" sz="2400" spc="300" dirty="0" err="1"/>
              <a:t>programming</a:t>
            </a:r>
            <a:endParaRPr lang="en-US" sz="2400" spc="3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423F17-3B13-442D-BD64-8C6373D5DF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79"/>
            <a:ext cx="10515600" cy="4165283"/>
          </a:xfrm>
        </p:spPr>
        <p:txBody>
          <a:bodyPr anchor="ctr">
            <a:norm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6000" b="1" dirty="0">
                <a:latin typeface="+mj-lt"/>
              </a:rPr>
              <a:t>game changer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702435-A989-4B2D-BD9A-94EFE69D67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SQLDay</a:t>
            </a:r>
            <a:r>
              <a:rPr lang="en-US" dirty="0"/>
              <a:t> 202</a:t>
            </a:r>
            <a:r>
              <a:rPr lang="pl-PL" dirty="0"/>
              <a:t>2</a:t>
            </a:r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155B08E-A3D6-4D20-AE68-F6EEC7FDE111}"/>
              </a:ext>
            </a:extLst>
          </p:cNvPr>
          <p:cNvCxnSpPr/>
          <p:nvPr/>
        </p:nvCxnSpPr>
        <p:spPr>
          <a:xfrm>
            <a:off x="3546764" y="1699491"/>
            <a:ext cx="5089236" cy="0"/>
          </a:xfrm>
          <a:prstGeom prst="line">
            <a:avLst/>
          </a:prstGeom>
          <a:ln>
            <a:solidFill>
              <a:srgbClr val="FBAB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20594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AF66A-54F2-4D01-AF00-55361F8BE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l-PL" sz="2400" spc="300" dirty="0" err="1"/>
              <a:t>about</a:t>
            </a:r>
            <a:r>
              <a:rPr lang="pl-PL" sz="2400" spc="300" dirty="0"/>
              <a:t> me</a:t>
            </a:r>
            <a:endParaRPr lang="en-US" sz="2400" spc="3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423F17-3B13-442D-BD64-8C6373D5DF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79"/>
            <a:ext cx="10515600" cy="4165283"/>
          </a:xfrm>
        </p:spPr>
        <p:txBody>
          <a:bodyPr anchor="ctr">
            <a:norm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6000" b="1" dirty="0" err="1">
                <a:latin typeface="+mj-lt"/>
              </a:rPr>
              <a:t>dwh</a:t>
            </a:r>
            <a:r>
              <a:rPr lang="en-US" sz="6000" b="1" dirty="0">
                <a:latin typeface="+mj-lt"/>
              </a:rPr>
              <a:t> developer +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702435-A989-4B2D-BD9A-94EFE69D67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SQLDay</a:t>
            </a:r>
            <a:r>
              <a:rPr lang="en-US" dirty="0"/>
              <a:t> 202</a:t>
            </a:r>
            <a:r>
              <a:rPr lang="pl-PL" dirty="0"/>
              <a:t>2</a:t>
            </a:r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155B08E-A3D6-4D20-AE68-F6EEC7FDE111}"/>
              </a:ext>
            </a:extLst>
          </p:cNvPr>
          <p:cNvCxnSpPr/>
          <p:nvPr/>
        </p:nvCxnSpPr>
        <p:spPr>
          <a:xfrm>
            <a:off x="3546764" y="1699491"/>
            <a:ext cx="5089236" cy="0"/>
          </a:xfrm>
          <a:prstGeom prst="line">
            <a:avLst/>
          </a:prstGeom>
          <a:ln>
            <a:solidFill>
              <a:srgbClr val="FBAB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57752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AF66A-54F2-4D01-AF00-55361F8BE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l-PL" sz="2400" spc="300" dirty="0" err="1"/>
              <a:t>learn</a:t>
            </a:r>
            <a:r>
              <a:rPr lang="pl-PL" sz="2400" spc="300" dirty="0"/>
              <a:t> </a:t>
            </a:r>
            <a:r>
              <a:rPr lang="pl-PL" sz="2400" spc="300" dirty="0" err="1"/>
              <a:t>programming</a:t>
            </a:r>
            <a:endParaRPr lang="en-US" sz="2400" spc="3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423F17-3B13-442D-BD64-8C6373D5DF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79"/>
            <a:ext cx="10515600" cy="4165283"/>
          </a:xfrm>
        </p:spPr>
        <p:txBody>
          <a:bodyPr anchor="ctr">
            <a:norm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6000" b="1" dirty="0">
                <a:latin typeface="+mj-lt"/>
              </a:rPr>
              <a:t>the basics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702435-A989-4B2D-BD9A-94EFE69D67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SQLDay</a:t>
            </a:r>
            <a:r>
              <a:rPr lang="en-US" dirty="0"/>
              <a:t> 202</a:t>
            </a:r>
            <a:r>
              <a:rPr lang="pl-PL" dirty="0"/>
              <a:t>2</a:t>
            </a:r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155B08E-A3D6-4D20-AE68-F6EEC7FDE111}"/>
              </a:ext>
            </a:extLst>
          </p:cNvPr>
          <p:cNvCxnSpPr/>
          <p:nvPr/>
        </p:nvCxnSpPr>
        <p:spPr>
          <a:xfrm>
            <a:off x="3546764" y="1699491"/>
            <a:ext cx="5089236" cy="0"/>
          </a:xfrm>
          <a:prstGeom prst="line">
            <a:avLst/>
          </a:prstGeom>
          <a:ln>
            <a:solidFill>
              <a:srgbClr val="FBAB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883597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AF66A-54F2-4D01-AF00-55361F8BE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l-PL" sz="2400" spc="300" dirty="0" err="1"/>
              <a:t>learn</a:t>
            </a:r>
            <a:r>
              <a:rPr lang="pl-PL" sz="2400" spc="300" dirty="0"/>
              <a:t> </a:t>
            </a:r>
            <a:r>
              <a:rPr lang="pl-PL" sz="2400" spc="300" dirty="0" err="1"/>
              <a:t>programming</a:t>
            </a:r>
            <a:endParaRPr lang="en-US" sz="2400" spc="3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423F17-3B13-442D-BD64-8C6373D5DF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79"/>
            <a:ext cx="10515600" cy="4165283"/>
          </a:xfrm>
        </p:spPr>
        <p:txBody>
          <a:bodyPr anchor="ctr">
            <a:norm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6000" b="1" dirty="0">
                <a:latin typeface="+mj-lt"/>
              </a:rPr>
              <a:t>C#, Python, Scala, R, PowerShell?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702435-A989-4B2D-BD9A-94EFE69D67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SQLDay</a:t>
            </a:r>
            <a:r>
              <a:rPr lang="en-US" dirty="0"/>
              <a:t> 202</a:t>
            </a:r>
            <a:r>
              <a:rPr lang="pl-PL" dirty="0"/>
              <a:t>2</a:t>
            </a:r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155B08E-A3D6-4D20-AE68-F6EEC7FDE111}"/>
              </a:ext>
            </a:extLst>
          </p:cNvPr>
          <p:cNvCxnSpPr/>
          <p:nvPr/>
        </p:nvCxnSpPr>
        <p:spPr>
          <a:xfrm>
            <a:off x="3546764" y="1699491"/>
            <a:ext cx="5089236" cy="0"/>
          </a:xfrm>
          <a:prstGeom prst="line">
            <a:avLst/>
          </a:prstGeom>
          <a:ln>
            <a:solidFill>
              <a:srgbClr val="FBAB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64604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AF66A-54F2-4D01-AF00-55361F8BE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l-PL" sz="2400" spc="300" dirty="0" err="1"/>
              <a:t>how</a:t>
            </a:r>
            <a:r>
              <a:rPr lang="pl-PL" sz="2400" spc="300" dirty="0"/>
              <a:t> to </a:t>
            </a:r>
            <a:r>
              <a:rPr lang="pl-PL" sz="2400" spc="300" dirty="0" err="1"/>
              <a:t>become</a:t>
            </a:r>
            <a:r>
              <a:rPr lang="pl-PL" sz="2400" spc="300" dirty="0"/>
              <a:t> a </a:t>
            </a:r>
            <a:r>
              <a:rPr lang="pl-PL" sz="2400" spc="300" dirty="0" err="1"/>
              <a:t>better</a:t>
            </a:r>
            <a:r>
              <a:rPr lang="pl-PL" sz="2400" spc="300" dirty="0"/>
              <a:t> data </a:t>
            </a:r>
            <a:r>
              <a:rPr lang="pl-PL" sz="2400" spc="300" dirty="0" err="1"/>
              <a:t>enginner</a:t>
            </a:r>
            <a:r>
              <a:rPr lang="pl-PL" sz="2400" spc="300" dirty="0"/>
              <a:t>?</a:t>
            </a:r>
            <a:endParaRPr lang="en-US" sz="2400" spc="3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423F17-3B13-442D-BD64-8C6373D5DF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79"/>
            <a:ext cx="10515600" cy="4165283"/>
          </a:xfrm>
        </p:spPr>
        <p:txBody>
          <a:bodyPr anchor="ctr">
            <a:norm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6000" b="1" dirty="0">
                <a:latin typeface="+mj-lt"/>
              </a:rPr>
              <a:t>learn programming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702435-A989-4B2D-BD9A-94EFE69D67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SQLDay</a:t>
            </a:r>
            <a:r>
              <a:rPr lang="en-US" dirty="0"/>
              <a:t> 202</a:t>
            </a:r>
            <a:r>
              <a:rPr lang="pl-PL" dirty="0"/>
              <a:t>2</a:t>
            </a:r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155B08E-A3D6-4D20-AE68-F6EEC7FDE111}"/>
              </a:ext>
            </a:extLst>
          </p:cNvPr>
          <p:cNvCxnSpPr/>
          <p:nvPr/>
        </p:nvCxnSpPr>
        <p:spPr>
          <a:xfrm>
            <a:off x="3546764" y="1699491"/>
            <a:ext cx="5089236" cy="0"/>
          </a:xfrm>
          <a:prstGeom prst="line">
            <a:avLst/>
          </a:prstGeom>
          <a:ln>
            <a:solidFill>
              <a:srgbClr val="FBAB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949D3B15-1671-DEC1-3484-9E96E5D0DDBC}"/>
              </a:ext>
            </a:extLst>
          </p:cNvPr>
          <p:cNvSpPr/>
          <p:nvPr/>
        </p:nvSpPr>
        <p:spPr>
          <a:xfrm>
            <a:off x="5012113" y="2905083"/>
            <a:ext cx="2158538" cy="104783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L" sz="8000" dirty="0">
                <a:solidFill>
                  <a:schemeClr val="tx1"/>
                </a:solidFill>
                <a:latin typeface="+mj-lt"/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215733019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AF66A-54F2-4D01-AF00-55361F8BE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l-PL" sz="2400" spc="300" dirty="0" err="1"/>
              <a:t>how</a:t>
            </a:r>
            <a:r>
              <a:rPr lang="pl-PL" sz="2400" spc="300" dirty="0"/>
              <a:t> to </a:t>
            </a:r>
            <a:r>
              <a:rPr lang="pl-PL" sz="2400" spc="300" dirty="0" err="1"/>
              <a:t>become</a:t>
            </a:r>
            <a:r>
              <a:rPr lang="pl-PL" sz="2400" spc="300" dirty="0"/>
              <a:t> a </a:t>
            </a:r>
            <a:r>
              <a:rPr lang="pl-PL" sz="2400" spc="300" dirty="0" err="1"/>
              <a:t>better</a:t>
            </a:r>
            <a:r>
              <a:rPr lang="pl-PL" sz="2400" spc="300" dirty="0"/>
              <a:t> data </a:t>
            </a:r>
            <a:r>
              <a:rPr lang="pl-PL" sz="2400" spc="300" dirty="0" err="1"/>
              <a:t>enginner</a:t>
            </a:r>
            <a:r>
              <a:rPr lang="pl-PL" sz="2400" spc="300" dirty="0"/>
              <a:t>?</a:t>
            </a:r>
            <a:endParaRPr lang="en-US" sz="2400" spc="3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423F17-3B13-442D-BD64-8C6373D5DF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79"/>
            <a:ext cx="10515600" cy="4165283"/>
          </a:xfrm>
        </p:spPr>
        <p:txBody>
          <a:bodyPr anchor="ctr">
            <a:norm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6000" b="1" dirty="0">
                <a:latin typeface="+mj-lt"/>
              </a:rPr>
              <a:t>don’t be a d**k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702435-A989-4B2D-BD9A-94EFE69D67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SQLDay</a:t>
            </a:r>
            <a:r>
              <a:rPr lang="en-US" dirty="0"/>
              <a:t> 202</a:t>
            </a:r>
            <a:r>
              <a:rPr lang="pl-PL" dirty="0"/>
              <a:t>2</a:t>
            </a:r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155B08E-A3D6-4D20-AE68-F6EEC7FDE111}"/>
              </a:ext>
            </a:extLst>
          </p:cNvPr>
          <p:cNvCxnSpPr/>
          <p:nvPr/>
        </p:nvCxnSpPr>
        <p:spPr>
          <a:xfrm>
            <a:off x="3546764" y="1699491"/>
            <a:ext cx="5089236" cy="0"/>
          </a:xfrm>
          <a:prstGeom prst="line">
            <a:avLst/>
          </a:prstGeom>
          <a:ln>
            <a:solidFill>
              <a:srgbClr val="FBAB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0A1887CF-3656-7E5B-5580-8FFD47F5B09A}"/>
              </a:ext>
            </a:extLst>
          </p:cNvPr>
          <p:cNvSpPr/>
          <p:nvPr/>
        </p:nvSpPr>
        <p:spPr>
          <a:xfrm>
            <a:off x="5012113" y="2905083"/>
            <a:ext cx="2158538" cy="104783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L" sz="8000" dirty="0">
                <a:solidFill>
                  <a:schemeClr val="tx1"/>
                </a:solidFill>
                <a:latin typeface="+mj-lt"/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42456989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AF66A-54F2-4D01-AF00-55361F8BE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l-PL" sz="2400" spc="300" dirty="0" err="1"/>
              <a:t>don’t</a:t>
            </a:r>
            <a:r>
              <a:rPr lang="pl-PL" sz="2400" spc="300" dirty="0"/>
              <a:t> be a d**k</a:t>
            </a:r>
            <a:endParaRPr lang="en-US" sz="2400" spc="3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702435-A989-4B2D-BD9A-94EFE69D67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SQLDay</a:t>
            </a:r>
            <a:r>
              <a:rPr lang="en-US" dirty="0"/>
              <a:t> 202</a:t>
            </a:r>
            <a:r>
              <a:rPr lang="pl-PL" dirty="0"/>
              <a:t>2</a:t>
            </a:r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155B08E-A3D6-4D20-AE68-F6EEC7FDE111}"/>
              </a:ext>
            </a:extLst>
          </p:cNvPr>
          <p:cNvCxnSpPr/>
          <p:nvPr/>
        </p:nvCxnSpPr>
        <p:spPr>
          <a:xfrm>
            <a:off x="3546764" y="1699491"/>
            <a:ext cx="5089236" cy="0"/>
          </a:xfrm>
          <a:prstGeom prst="line">
            <a:avLst/>
          </a:prstGeom>
          <a:ln>
            <a:solidFill>
              <a:srgbClr val="FBAB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2">
            <a:extLst>
              <a:ext uri="{FF2B5EF4-FFF2-40B4-BE49-F238E27FC236}">
                <a16:creationId xmlns:a16="http://schemas.microsoft.com/office/drawing/2014/main" id="{68F88721-9D5D-78E3-48AB-A63A2CB0C5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7235" y="1867921"/>
            <a:ext cx="5268293" cy="4320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792575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AF66A-54F2-4D01-AF00-55361F8BE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l-PL" sz="2400" spc="300" dirty="0" err="1"/>
              <a:t>how</a:t>
            </a:r>
            <a:r>
              <a:rPr lang="pl-PL" sz="2400" spc="300" dirty="0"/>
              <a:t> to </a:t>
            </a:r>
            <a:r>
              <a:rPr lang="pl-PL" sz="2400" spc="300" dirty="0" err="1"/>
              <a:t>become</a:t>
            </a:r>
            <a:r>
              <a:rPr lang="pl-PL" sz="2400" spc="300" dirty="0"/>
              <a:t> a </a:t>
            </a:r>
            <a:r>
              <a:rPr lang="pl-PL" sz="2400" spc="300" dirty="0" err="1"/>
              <a:t>better</a:t>
            </a:r>
            <a:r>
              <a:rPr lang="pl-PL" sz="2400" spc="300" dirty="0"/>
              <a:t> data </a:t>
            </a:r>
            <a:r>
              <a:rPr lang="pl-PL" sz="2400" spc="300" dirty="0" err="1"/>
              <a:t>enginner</a:t>
            </a:r>
            <a:r>
              <a:rPr lang="pl-PL" sz="2400" spc="300" dirty="0"/>
              <a:t>?</a:t>
            </a:r>
            <a:endParaRPr lang="en-US" sz="2400" spc="3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423F17-3B13-442D-BD64-8C6373D5DF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79"/>
            <a:ext cx="10515600" cy="4165283"/>
          </a:xfrm>
        </p:spPr>
        <p:txBody>
          <a:bodyPr anchor="ctr">
            <a:norm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6000" b="1" dirty="0">
                <a:latin typeface="+mj-lt"/>
              </a:rPr>
              <a:t>don’t be a d**k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702435-A989-4B2D-BD9A-94EFE69D67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SQLDay</a:t>
            </a:r>
            <a:r>
              <a:rPr lang="en-US" dirty="0"/>
              <a:t> 202</a:t>
            </a:r>
            <a:r>
              <a:rPr lang="pl-PL" dirty="0"/>
              <a:t>2</a:t>
            </a:r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155B08E-A3D6-4D20-AE68-F6EEC7FDE111}"/>
              </a:ext>
            </a:extLst>
          </p:cNvPr>
          <p:cNvCxnSpPr/>
          <p:nvPr/>
        </p:nvCxnSpPr>
        <p:spPr>
          <a:xfrm>
            <a:off x="3546764" y="1699491"/>
            <a:ext cx="5089236" cy="0"/>
          </a:xfrm>
          <a:prstGeom prst="line">
            <a:avLst/>
          </a:prstGeom>
          <a:ln>
            <a:solidFill>
              <a:srgbClr val="FBAB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67AC1257-AC8D-69D8-2344-3A0B7AED6D96}"/>
              </a:ext>
            </a:extLst>
          </p:cNvPr>
          <p:cNvSpPr/>
          <p:nvPr/>
        </p:nvSpPr>
        <p:spPr>
          <a:xfrm>
            <a:off x="5012113" y="2905083"/>
            <a:ext cx="2158538" cy="104783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L" sz="8000" dirty="0">
                <a:solidFill>
                  <a:schemeClr val="tx1"/>
                </a:solidFill>
                <a:latin typeface="+mj-lt"/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118997100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AF66A-54F2-4D01-AF00-55361F8BE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l-PL" sz="2400" spc="300" dirty="0" err="1"/>
              <a:t>how</a:t>
            </a:r>
            <a:r>
              <a:rPr lang="pl-PL" sz="2400" spc="300" dirty="0"/>
              <a:t> to </a:t>
            </a:r>
            <a:r>
              <a:rPr lang="pl-PL" sz="2400" spc="300" dirty="0" err="1"/>
              <a:t>become</a:t>
            </a:r>
            <a:r>
              <a:rPr lang="pl-PL" sz="2400" spc="300" dirty="0"/>
              <a:t> a </a:t>
            </a:r>
            <a:r>
              <a:rPr lang="pl-PL" sz="2400" spc="300" dirty="0" err="1"/>
              <a:t>better</a:t>
            </a:r>
            <a:r>
              <a:rPr lang="pl-PL" sz="2400" spc="300" dirty="0"/>
              <a:t> data </a:t>
            </a:r>
            <a:r>
              <a:rPr lang="pl-PL" sz="2400" spc="300" dirty="0" err="1"/>
              <a:t>enginner</a:t>
            </a:r>
            <a:r>
              <a:rPr lang="pl-PL" sz="2400" spc="300" dirty="0"/>
              <a:t>?</a:t>
            </a:r>
            <a:endParaRPr lang="en-US" sz="2400" spc="3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423F17-3B13-442D-BD64-8C6373D5DF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79"/>
            <a:ext cx="10515600" cy="4165283"/>
          </a:xfrm>
        </p:spPr>
        <p:txBody>
          <a:bodyPr anchor="ctr">
            <a:norm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6000" b="1" dirty="0">
                <a:latin typeface="+mj-lt"/>
              </a:rPr>
              <a:t>my top 10</a:t>
            </a:r>
            <a:br>
              <a:rPr lang="en-US" sz="6000" b="1" dirty="0">
                <a:latin typeface="+mj-lt"/>
              </a:rPr>
            </a:br>
            <a:r>
              <a:rPr lang="en-US" sz="6000" b="1" dirty="0">
                <a:latin typeface="+mj-lt"/>
              </a:rPr>
              <a:t>what to do? what to learn?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702435-A989-4B2D-BD9A-94EFE69D67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SQLDay</a:t>
            </a:r>
            <a:r>
              <a:rPr lang="en-US" dirty="0"/>
              <a:t> 202</a:t>
            </a:r>
            <a:r>
              <a:rPr lang="pl-PL" dirty="0"/>
              <a:t>2</a:t>
            </a:r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155B08E-A3D6-4D20-AE68-F6EEC7FDE111}"/>
              </a:ext>
            </a:extLst>
          </p:cNvPr>
          <p:cNvCxnSpPr/>
          <p:nvPr/>
        </p:nvCxnSpPr>
        <p:spPr>
          <a:xfrm>
            <a:off x="3546764" y="1699491"/>
            <a:ext cx="5089236" cy="0"/>
          </a:xfrm>
          <a:prstGeom prst="line">
            <a:avLst/>
          </a:prstGeom>
          <a:ln>
            <a:solidFill>
              <a:srgbClr val="FBAB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608854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AF66A-54F2-4D01-AF00-55361F8BE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l-PL" sz="2400" spc="300" dirty="0" err="1"/>
              <a:t>how</a:t>
            </a:r>
            <a:r>
              <a:rPr lang="pl-PL" sz="2400" spc="300" dirty="0"/>
              <a:t> to </a:t>
            </a:r>
            <a:r>
              <a:rPr lang="pl-PL" sz="2400" spc="300" dirty="0" err="1"/>
              <a:t>become</a:t>
            </a:r>
            <a:r>
              <a:rPr lang="pl-PL" sz="2400" spc="300" dirty="0"/>
              <a:t> a </a:t>
            </a:r>
            <a:r>
              <a:rPr lang="pl-PL" sz="2400" spc="300" dirty="0" err="1"/>
              <a:t>better</a:t>
            </a:r>
            <a:r>
              <a:rPr lang="pl-PL" sz="2400" spc="300" dirty="0"/>
              <a:t> data </a:t>
            </a:r>
            <a:r>
              <a:rPr lang="pl-PL" sz="2400" spc="300" dirty="0" err="1"/>
              <a:t>enginner</a:t>
            </a:r>
            <a:r>
              <a:rPr lang="pl-PL" sz="2400" spc="300" dirty="0"/>
              <a:t>?</a:t>
            </a:r>
            <a:endParaRPr lang="en-US" sz="2400" spc="3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423F17-3B13-442D-BD64-8C6373D5DF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79"/>
            <a:ext cx="10515600" cy="4165283"/>
          </a:xfrm>
        </p:spPr>
        <p:txBody>
          <a:bodyPr anchor="ctr">
            <a:norm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6000" b="1" dirty="0">
                <a:latin typeface="+mj-lt"/>
              </a:rPr>
              <a:t>check the slide deck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702435-A989-4B2D-BD9A-94EFE69D67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SQLDay</a:t>
            </a:r>
            <a:r>
              <a:rPr lang="en-US" dirty="0"/>
              <a:t> 202</a:t>
            </a:r>
            <a:r>
              <a:rPr lang="pl-PL" dirty="0"/>
              <a:t>2</a:t>
            </a:r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155B08E-A3D6-4D20-AE68-F6EEC7FDE111}"/>
              </a:ext>
            </a:extLst>
          </p:cNvPr>
          <p:cNvCxnSpPr/>
          <p:nvPr/>
        </p:nvCxnSpPr>
        <p:spPr>
          <a:xfrm>
            <a:off x="3546764" y="1699491"/>
            <a:ext cx="5089236" cy="0"/>
          </a:xfrm>
          <a:prstGeom prst="line">
            <a:avLst/>
          </a:prstGeom>
          <a:ln>
            <a:solidFill>
              <a:srgbClr val="FBAB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110196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AF66A-54F2-4D01-AF00-55361F8BE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l-PL" sz="2400" spc="300" dirty="0" err="1"/>
              <a:t>how</a:t>
            </a:r>
            <a:r>
              <a:rPr lang="pl-PL" sz="2400" spc="300" dirty="0"/>
              <a:t> to </a:t>
            </a:r>
            <a:r>
              <a:rPr lang="pl-PL" sz="2400" spc="300" dirty="0" err="1"/>
              <a:t>become</a:t>
            </a:r>
            <a:r>
              <a:rPr lang="pl-PL" sz="2400" spc="300" dirty="0"/>
              <a:t> a </a:t>
            </a:r>
            <a:r>
              <a:rPr lang="pl-PL" sz="2400" spc="300" dirty="0" err="1"/>
              <a:t>better</a:t>
            </a:r>
            <a:r>
              <a:rPr lang="pl-PL" sz="2400" spc="300" dirty="0"/>
              <a:t> data </a:t>
            </a:r>
            <a:r>
              <a:rPr lang="pl-PL" sz="2400" spc="300" dirty="0" err="1"/>
              <a:t>enginner</a:t>
            </a:r>
            <a:r>
              <a:rPr lang="pl-PL" sz="2400" spc="300" dirty="0"/>
              <a:t>?</a:t>
            </a:r>
            <a:endParaRPr lang="en-US" sz="2400" spc="3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423F17-3B13-442D-BD64-8C6373D5DF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79"/>
            <a:ext cx="10515600" cy="4165283"/>
          </a:xfrm>
        </p:spPr>
        <p:txBody>
          <a:bodyPr anchor="ctr">
            <a:norm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6000" b="1" dirty="0">
                <a:latin typeface="+mj-lt"/>
              </a:rPr>
              <a:t>other great tips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702435-A989-4B2D-BD9A-94EFE69D67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SQLDay</a:t>
            </a:r>
            <a:r>
              <a:rPr lang="en-US" dirty="0"/>
              <a:t> 202</a:t>
            </a:r>
            <a:r>
              <a:rPr lang="pl-PL" dirty="0"/>
              <a:t>2</a:t>
            </a:r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155B08E-A3D6-4D20-AE68-F6EEC7FDE111}"/>
              </a:ext>
            </a:extLst>
          </p:cNvPr>
          <p:cNvCxnSpPr/>
          <p:nvPr/>
        </p:nvCxnSpPr>
        <p:spPr>
          <a:xfrm>
            <a:off x="3546764" y="1699491"/>
            <a:ext cx="5089236" cy="0"/>
          </a:xfrm>
          <a:prstGeom prst="line">
            <a:avLst/>
          </a:prstGeom>
          <a:ln>
            <a:solidFill>
              <a:srgbClr val="FBAB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104064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AF66A-54F2-4D01-AF00-55361F8BE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l-PL" sz="2400" spc="300" dirty="0" err="1"/>
              <a:t>how</a:t>
            </a:r>
            <a:r>
              <a:rPr lang="pl-PL" sz="2400" spc="300" dirty="0"/>
              <a:t> to </a:t>
            </a:r>
            <a:r>
              <a:rPr lang="pl-PL" sz="2400" spc="300" dirty="0" err="1"/>
              <a:t>become</a:t>
            </a:r>
            <a:r>
              <a:rPr lang="pl-PL" sz="2400" spc="300" dirty="0"/>
              <a:t> a </a:t>
            </a:r>
            <a:r>
              <a:rPr lang="pl-PL" sz="2400" spc="300" dirty="0" err="1"/>
              <a:t>better</a:t>
            </a:r>
            <a:r>
              <a:rPr lang="pl-PL" sz="2400" spc="300" dirty="0"/>
              <a:t> data </a:t>
            </a:r>
            <a:r>
              <a:rPr lang="pl-PL" sz="2400" spc="300" dirty="0" err="1"/>
              <a:t>enginner</a:t>
            </a:r>
            <a:r>
              <a:rPr lang="pl-PL" sz="2400" spc="300" dirty="0"/>
              <a:t>?</a:t>
            </a:r>
            <a:endParaRPr lang="en-US" sz="2400" spc="3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702435-A989-4B2D-BD9A-94EFE69D67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SQLDay</a:t>
            </a:r>
            <a:r>
              <a:rPr lang="en-US" dirty="0"/>
              <a:t> 202</a:t>
            </a:r>
            <a:r>
              <a:rPr lang="pl-PL" dirty="0"/>
              <a:t>2</a:t>
            </a:r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155B08E-A3D6-4D20-AE68-F6EEC7FDE111}"/>
              </a:ext>
            </a:extLst>
          </p:cNvPr>
          <p:cNvCxnSpPr/>
          <p:nvPr/>
        </p:nvCxnSpPr>
        <p:spPr>
          <a:xfrm>
            <a:off x="3546764" y="1699491"/>
            <a:ext cx="5089236" cy="0"/>
          </a:xfrm>
          <a:prstGeom prst="line">
            <a:avLst/>
          </a:prstGeom>
          <a:ln>
            <a:solidFill>
              <a:srgbClr val="FBAB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242A7EA-4922-02AC-F4CE-65600469FE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 fontScale="62500" lnSpcReduction="20000"/>
          </a:bodyPr>
          <a:lstStyle/>
          <a:p>
            <a:r>
              <a:rPr lang="en-GB" dirty="0">
                <a:latin typeface="+mj-lt"/>
              </a:rPr>
              <a:t>test</a:t>
            </a:r>
          </a:p>
          <a:p>
            <a:r>
              <a:rPr lang="en-GB" dirty="0">
                <a:latin typeface="+mj-lt"/>
              </a:rPr>
              <a:t>connect the dots</a:t>
            </a:r>
          </a:p>
          <a:p>
            <a:r>
              <a:rPr lang="en-GB" dirty="0">
                <a:latin typeface="+mj-lt"/>
              </a:rPr>
              <a:t>Focus mainly on one technology first. There are few people who are specialists in one technology</a:t>
            </a:r>
          </a:p>
          <a:p>
            <a:r>
              <a:rPr lang="en-GB" dirty="0">
                <a:latin typeface="+mj-lt"/>
              </a:rPr>
              <a:t>Learn from your mistakes and avoid them.</a:t>
            </a:r>
          </a:p>
          <a:p>
            <a:r>
              <a:rPr lang="en-GB" dirty="0">
                <a:latin typeface="+mj-lt"/>
              </a:rPr>
              <a:t>Practice, practice, practice</a:t>
            </a:r>
          </a:p>
          <a:p>
            <a:r>
              <a:rPr lang="en-GB" dirty="0">
                <a:latin typeface="+mj-lt"/>
              </a:rPr>
              <a:t>Learn Azure ETL and </a:t>
            </a:r>
            <a:r>
              <a:rPr lang="en-GB" dirty="0" err="1">
                <a:latin typeface="+mj-lt"/>
              </a:rPr>
              <a:t>Modeling</a:t>
            </a:r>
            <a:r>
              <a:rPr lang="en-GB" dirty="0">
                <a:latin typeface="+mj-lt"/>
              </a:rPr>
              <a:t> tools</a:t>
            </a:r>
          </a:p>
          <a:p>
            <a:r>
              <a:rPr lang="en-GB" dirty="0">
                <a:latin typeface="+mj-lt"/>
              </a:rPr>
              <a:t>Keep calm</a:t>
            </a:r>
          </a:p>
          <a:p>
            <a:r>
              <a:rPr lang="en-GB" dirty="0">
                <a:latin typeface="+mj-lt"/>
              </a:rPr>
              <a:t>learn and practice</a:t>
            </a:r>
          </a:p>
          <a:p>
            <a:r>
              <a:rPr lang="en-GB" dirty="0">
                <a:latin typeface="+mj-lt"/>
              </a:rPr>
              <a:t>Think as a machine</a:t>
            </a:r>
          </a:p>
          <a:p>
            <a:r>
              <a:rPr lang="en-GB" dirty="0">
                <a:latin typeface="+mj-lt"/>
              </a:rPr>
              <a:t>Learn at least 3 different </a:t>
            </a:r>
            <a:r>
              <a:rPr lang="en-GB" dirty="0" err="1">
                <a:latin typeface="+mj-lt"/>
              </a:rPr>
              <a:t>etl</a:t>
            </a:r>
            <a:r>
              <a:rPr lang="en-GB" dirty="0">
                <a:latin typeface="+mj-lt"/>
              </a:rPr>
              <a:t> tools to have your own view on possibilities</a:t>
            </a:r>
          </a:p>
          <a:p>
            <a:r>
              <a:rPr lang="en-GB" dirty="0">
                <a:latin typeface="+mj-lt"/>
              </a:rPr>
              <a:t>do things, don't be afraid of mistakes but make conclusions out of them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7CF7913-0505-E720-644D-9300C4C94140}"/>
              </a:ext>
            </a:extLst>
          </p:cNvPr>
          <p:cNvSpPr txBox="1">
            <a:spLocks/>
          </p:cNvSpPr>
          <p:nvPr/>
        </p:nvSpPr>
        <p:spPr>
          <a:xfrm>
            <a:off x="6019800" y="1825625"/>
            <a:ext cx="5181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latin typeface="+mj-lt"/>
              </a:rPr>
              <a:t>Learn from your mistakes.</a:t>
            </a:r>
          </a:p>
          <a:p>
            <a:r>
              <a:rPr lang="en-GB" dirty="0">
                <a:latin typeface="+mj-lt"/>
              </a:rPr>
              <a:t>Don't be afraid of new things</a:t>
            </a:r>
          </a:p>
          <a:p>
            <a:r>
              <a:rPr lang="en-GB" dirty="0">
                <a:latin typeface="+mj-lt"/>
              </a:rPr>
              <a:t>You should know your data from inside</a:t>
            </a:r>
          </a:p>
          <a:p>
            <a:r>
              <a:rPr lang="en-GB" dirty="0" err="1">
                <a:latin typeface="+mj-lt"/>
              </a:rPr>
              <a:t>książki</a:t>
            </a:r>
            <a:r>
              <a:rPr lang="en-GB" dirty="0">
                <a:latin typeface="+mj-lt"/>
              </a:rPr>
              <a:t>, </a:t>
            </a:r>
            <a:r>
              <a:rPr lang="en-GB" dirty="0" err="1">
                <a:latin typeface="+mj-lt"/>
              </a:rPr>
              <a:t>kursy</a:t>
            </a:r>
            <a:r>
              <a:rPr lang="en-GB" dirty="0">
                <a:latin typeface="+mj-lt"/>
              </a:rPr>
              <a:t>, </a:t>
            </a:r>
            <a:r>
              <a:rPr lang="en-GB" dirty="0" err="1">
                <a:latin typeface="+mj-lt"/>
              </a:rPr>
              <a:t>materiały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wideo</a:t>
            </a:r>
            <a:endParaRPr lang="en-GB" dirty="0">
              <a:latin typeface="+mj-lt"/>
            </a:endParaRPr>
          </a:p>
          <a:p>
            <a:r>
              <a:rPr lang="en-GB" dirty="0">
                <a:latin typeface="+mj-lt"/>
              </a:rPr>
              <a:t>You can watch and read as much as you want. At the end of the day, do it hands-on.</a:t>
            </a:r>
          </a:p>
          <a:p>
            <a:r>
              <a:rPr lang="en-GB" dirty="0">
                <a:latin typeface="+mj-lt"/>
              </a:rPr>
              <a:t>It's important to start from basic data knowledge, such as the books from </a:t>
            </a:r>
            <a:r>
              <a:rPr lang="en-GB" dirty="0" err="1">
                <a:latin typeface="+mj-lt"/>
              </a:rPr>
              <a:t>Inmon</a:t>
            </a:r>
            <a:r>
              <a:rPr lang="en-GB" dirty="0">
                <a:latin typeface="+mj-lt"/>
              </a:rPr>
              <a:t> and </a:t>
            </a:r>
            <a:r>
              <a:rPr lang="en-GB" dirty="0" err="1">
                <a:latin typeface="+mj-lt"/>
              </a:rPr>
              <a:t>Kimbal</a:t>
            </a:r>
            <a:endParaRPr lang="en-GB" dirty="0">
              <a:latin typeface="+mj-lt"/>
            </a:endParaRPr>
          </a:p>
          <a:p>
            <a:r>
              <a:rPr lang="en-GB" dirty="0">
                <a:latin typeface="+mj-lt"/>
              </a:rPr>
              <a:t>Work on your toolbox</a:t>
            </a:r>
          </a:p>
          <a:p>
            <a:r>
              <a:rPr lang="en-GB" dirty="0">
                <a:latin typeface="+mj-lt"/>
              </a:rPr>
              <a:t>Data quality, tested your data. Ask your client about what's they want</a:t>
            </a:r>
          </a:p>
          <a:p>
            <a:r>
              <a:rPr lang="en-GB" dirty="0">
                <a:latin typeface="+mj-lt"/>
              </a:rPr>
              <a:t>Always check your data twice!</a:t>
            </a:r>
          </a:p>
          <a:p>
            <a:r>
              <a:rPr lang="en-GB" dirty="0">
                <a:latin typeface="+mj-lt"/>
              </a:rPr>
              <a:t>Attend </a:t>
            </a:r>
            <a:r>
              <a:rPr lang="en-GB" dirty="0" err="1">
                <a:latin typeface="+mj-lt"/>
              </a:rPr>
              <a:t>SQLDay</a:t>
            </a:r>
            <a:r>
              <a:rPr lang="en-GB" dirty="0">
                <a:latin typeface="+mj-lt"/>
              </a:rPr>
              <a:t>.</a:t>
            </a:r>
          </a:p>
          <a:p>
            <a:r>
              <a:rPr lang="en-GB" dirty="0">
                <a:latin typeface="+mj-lt"/>
              </a:rPr>
              <a:t>Work on your people skills as much as your technical knowledge.</a:t>
            </a:r>
          </a:p>
        </p:txBody>
      </p:sp>
    </p:spTree>
    <p:extLst>
      <p:ext uri="{BB962C8B-B14F-4D97-AF65-F5344CB8AC3E}">
        <p14:creationId xmlns:p14="http://schemas.microsoft.com/office/powerpoint/2010/main" val="18543457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8B400435910F914AA27C61873C4C4D7F" ma:contentTypeVersion="12" ma:contentTypeDescription="Utwórz nowy dokument." ma:contentTypeScope="" ma:versionID="8637239e87c4fc9b1a1059616c10b12d">
  <xsd:schema xmlns:xsd="http://www.w3.org/2001/XMLSchema" xmlns:xs="http://www.w3.org/2001/XMLSchema" xmlns:p="http://schemas.microsoft.com/office/2006/metadata/properties" xmlns:ns2="b20e6869-dff3-42b0-b456-919f3555a5f1" xmlns:ns3="47219249-621b-4117-8472-4c85b6ccf211" targetNamespace="http://schemas.microsoft.com/office/2006/metadata/properties" ma:root="true" ma:fieldsID="2189b107ca5352fb7a298a813440d92a" ns2:_="" ns3:_="">
    <xsd:import namespace="b20e6869-dff3-42b0-b456-919f3555a5f1"/>
    <xsd:import namespace="47219249-621b-4117-8472-4c85b6ccf211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ServiceLocation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20e6869-dff3-42b0-b456-919f3555a5f1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Udostępniani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Udostępnione dla — szczegóły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7219249-621b-4117-8472-4c85b6ccf21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 zawartości"/>
        <xsd:element ref="dc:title" minOccurs="0" maxOccurs="1" ma:index="4" ma:displayName="Tytuł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6697F453-D761-4681-8B59-7621725D6F0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F2E9DAE-94FE-4516-866F-152B494C8B0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20e6869-dff3-42b0-b456-919f3555a5f1"/>
    <ds:schemaRef ds:uri="47219249-621b-4117-8472-4c85b6ccf21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A47B42E-8847-4313-878B-D3C3CD9637C1}">
  <ds:schemaRefs>
    <ds:schemaRef ds:uri="b20e6869-dff3-42b0-b456-919f3555a5f1"/>
    <ds:schemaRef ds:uri="http://www.w3.org/XML/1998/namespace"/>
    <ds:schemaRef ds:uri="http://purl.org/dc/elements/1.1/"/>
    <ds:schemaRef ds:uri="http://purl.org/dc/dcmitype/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47219249-621b-4117-8472-4c85b6ccf211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3767</TotalTime>
  <Words>1768</Words>
  <Application>Microsoft Macintosh PowerPoint</Application>
  <PresentationFormat>Widescreen</PresentationFormat>
  <Paragraphs>357</Paragraphs>
  <Slides>103</Slides>
  <Notes>11</Notes>
  <HiddenSlides>4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103</vt:i4>
      </vt:variant>
    </vt:vector>
  </HeadingPairs>
  <TitlesOfParts>
    <vt:vector size="107" baseType="lpstr">
      <vt:lpstr>Arial</vt:lpstr>
      <vt:lpstr>Calibri</vt:lpstr>
      <vt:lpstr>Calibri Light</vt:lpstr>
      <vt:lpstr>Office Theme</vt:lpstr>
      <vt:lpstr>PowerPoint Presentation</vt:lpstr>
      <vt:lpstr>HOW TO BECOME A BETTER DATA ENGINNER</vt:lpstr>
      <vt:lpstr>how to become a better data enginner?</vt:lpstr>
      <vt:lpstr>how to become a better data enginner?</vt:lpstr>
      <vt:lpstr>how to become a better data enginner?</vt:lpstr>
      <vt:lpstr>how to become a better data enginner?</vt:lpstr>
      <vt:lpstr>how to become a better data enginner?</vt:lpstr>
      <vt:lpstr>how to become a better data enginner?</vt:lpstr>
      <vt:lpstr>about me</vt:lpstr>
      <vt:lpstr>about me</vt:lpstr>
      <vt:lpstr>about me</vt:lpstr>
      <vt:lpstr>how to become a better data enginner?</vt:lpstr>
      <vt:lpstr>how to become a better data enginner?</vt:lpstr>
      <vt:lpstr>how to become a better data enginner?</vt:lpstr>
      <vt:lpstr>learn git</vt:lpstr>
      <vt:lpstr>learn git</vt:lpstr>
      <vt:lpstr>learn git</vt:lpstr>
      <vt:lpstr>learn git</vt:lpstr>
      <vt:lpstr>learn git</vt:lpstr>
      <vt:lpstr>learn git</vt:lpstr>
      <vt:lpstr>learn git</vt:lpstr>
      <vt:lpstr>learn git</vt:lpstr>
      <vt:lpstr>how to become a better data enginner?</vt:lpstr>
      <vt:lpstr>how to become a better data enginner?</vt:lpstr>
      <vt:lpstr>learn git</vt:lpstr>
      <vt:lpstr>ask for code review (properly)</vt:lpstr>
      <vt:lpstr>ask for code review (properly)</vt:lpstr>
      <vt:lpstr>ask for code review (properly)</vt:lpstr>
      <vt:lpstr>ask for code review (properly)</vt:lpstr>
      <vt:lpstr>ask for code review (properly)</vt:lpstr>
      <vt:lpstr>how to become a better data enginner?</vt:lpstr>
      <vt:lpstr>how to become a better data enginner?</vt:lpstr>
      <vt:lpstr>do the code review (properly)</vt:lpstr>
      <vt:lpstr>do the code review (properly)</vt:lpstr>
      <vt:lpstr>do the code review (properly)</vt:lpstr>
      <vt:lpstr>do the code review (properly)</vt:lpstr>
      <vt:lpstr>do the code review (properly)</vt:lpstr>
      <vt:lpstr>do the code review (properly)</vt:lpstr>
      <vt:lpstr>do the code review (properly)</vt:lpstr>
      <vt:lpstr>how to become a better data enginner?</vt:lpstr>
      <vt:lpstr>how to become a better data enginner?</vt:lpstr>
      <vt:lpstr>don’t be afraid of complex tasks</vt:lpstr>
      <vt:lpstr>don’t be afraid of complex tasks</vt:lpstr>
      <vt:lpstr>don’t be afraid of complex tasks</vt:lpstr>
      <vt:lpstr>don’t be afraid of complex tasks</vt:lpstr>
      <vt:lpstr>don’t be afraid of complex tasks</vt:lpstr>
      <vt:lpstr>how to become a better data enginner?</vt:lpstr>
      <vt:lpstr>how to become a better data enginner?</vt:lpstr>
      <vt:lpstr>don’t be afraid to speak up</vt:lpstr>
      <vt:lpstr>don’t be afraid to speak up</vt:lpstr>
      <vt:lpstr>don’t be afraid to speak up</vt:lpstr>
      <vt:lpstr>don’t be afraid to speak up</vt:lpstr>
      <vt:lpstr>don’t be afraid to speak up</vt:lpstr>
      <vt:lpstr>don’t be afraid to speak up</vt:lpstr>
      <vt:lpstr>how to become a better data enginner?</vt:lpstr>
      <vt:lpstr>how to become a better data enginner?</vt:lpstr>
      <vt:lpstr>don’t be afraid to ask for help</vt:lpstr>
      <vt:lpstr>don’t be afraid to ask for help</vt:lpstr>
      <vt:lpstr>how to become a better data enginner?</vt:lpstr>
      <vt:lpstr>how to become a better data enginner?</vt:lpstr>
      <vt:lpstr>start using documentation</vt:lpstr>
      <vt:lpstr>start using documentation</vt:lpstr>
      <vt:lpstr>start using documentation</vt:lpstr>
      <vt:lpstr>start using documentation</vt:lpstr>
      <vt:lpstr>start using documentation</vt:lpstr>
      <vt:lpstr>start using documentation</vt:lpstr>
      <vt:lpstr>start using documentation</vt:lpstr>
      <vt:lpstr>how to become a better data enginner?</vt:lpstr>
      <vt:lpstr>how to become a better data enginner?</vt:lpstr>
      <vt:lpstr>bonus - learn how to use google</vt:lpstr>
      <vt:lpstr>how to become a better data enginner?</vt:lpstr>
      <vt:lpstr>how to become a better data enginner?</vt:lpstr>
      <vt:lpstr>learn your IDE</vt:lpstr>
      <vt:lpstr>how to become a better data enginner?</vt:lpstr>
      <vt:lpstr>how to become a better data enginner?</vt:lpstr>
      <vt:lpstr>how to become a better data enginner?</vt:lpstr>
      <vt:lpstr>how to become a better data enginner?</vt:lpstr>
      <vt:lpstr>how to become a better data enginner?</vt:lpstr>
      <vt:lpstr>learn Excel</vt:lpstr>
      <vt:lpstr>learn Excel</vt:lpstr>
      <vt:lpstr>learn Excel</vt:lpstr>
      <vt:lpstr>how to become a better data enginner?</vt:lpstr>
      <vt:lpstr>how to become a better data enginner?</vt:lpstr>
      <vt:lpstr>learn programming</vt:lpstr>
      <vt:lpstr>learn programming</vt:lpstr>
      <vt:lpstr>learn programming</vt:lpstr>
      <vt:lpstr>learn programming</vt:lpstr>
      <vt:lpstr>learn programming</vt:lpstr>
      <vt:lpstr>learn programming</vt:lpstr>
      <vt:lpstr>learn programming</vt:lpstr>
      <vt:lpstr>learn programming</vt:lpstr>
      <vt:lpstr>how to become a better data enginner?</vt:lpstr>
      <vt:lpstr>how to become a better data enginner?</vt:lpstr>
      <vt:lpstr>don’t be a d**k</vt:lpstr>
      <vt:lpstr>how to become a better data enginner?</vt:lpstr>
      <vt:lpstr>how to become a better data enginner?</vt:lpstr>
      <vt:lpstr>how to become a better data enginner?</vt:lpstr>
      <vt:lpstr>how to become a better data enginner?</vt:lpstr>
      <vt:lpstr>how to become a better data enginner?</vt:lpstr>
      <vt:lpstr>how to become a better data engineer?</vt:lpstr>
      <vt:lpstr>how to become a better data enginner?</vt:lpstr>
      <vt:lpstr>how to become a better data enginner?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Justyna Jokiel</dc:creator>
  <cp:lastModifiedBy>Sławomir Drzymała</cp:lastModifiedBy>
  <cp:revision>131</cp:revision>
  <dcterms:created xsi:type="dcterms:W3CDTF">2020-11-25T08:54:13Z</dcterms:created>
  <dcterms:modified xsi:type="dcterms:W3CDTF">2022-05-15T19:34:57Z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0x0101008B400435910F914AA27C61873C4C4D7F</vt:lpwstr>
  </property>
</Properties>
</file>